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2">
  <p:sldMasterIdLst>
    <p:sldMasterId id="2147483964" r:id="rId1"/>
    <p:sldMasterId id="2147483976" r:id="rId2"/>
    <p:sldMasterId id="2147483988" r:id="rId3"/>
  </p:sldMasterIdLst>
  <p:notesMasterIdLst>
    <p:notesMasterId r:id="rId78"/>
  </p:notesMasterIdLst>
  <p:handoutMasterIdLst>
    <p:handoutMasterId r:id="rId79"/>
  </p:handoutMasterIdLst>
  <p:sldIdLst>
    <p:sldId id="512" r:id="rId4"/>
    <p:sldId id="551" r:id="rId5"/>
    <p:sldId id="552" r:id="rId6"/>
    <p:sldId id="553" r:id="rId7"/>
    <p:sldId id="383" r:id="rId8"/>
    <p:sldId id="423" r:id="rId9"/>
    <p:sldId id="424" r:id="rId10"/>
    <p:sldId id="425" r:id="rId11"/>
    <p:sldId id="560" r:id="rId12"/>
    <p:sldId id="569" r:id="rId13"/>
    <p:sldId id="426" r:id="rId14"/>
    <p:sldId id="440" r:id="rId15"/>
    <p:sldId id="554" r:id="rId16"/>
    <p:sldId id="565" r:id="rId17"/>
    <p:sldId id="566" r:id="rId18"/>
    <p:sldId id="567" r:id="rId19"/>
    <p:sldId id="568" r:id="rId20"/>
    <p:sldId id="557" r:id="rId21"/>
    <p:sldId id="558" r:id="rId22"/>
    <p:sldId id="427" r:id="rId23"/>
    <p:sldId id="428" r:id="rId24"/>
    <p:sldId id="492" r:id="rId25"/>
    <p:sldId id="493" r:id="rId26"/>
    <p:sldId id="429" r:id="rId27"/>
    <p:sldId id="543" r:id="rId28"/>
    <p:sldId id="520" r:id="rId29"/>
    <p:sldId id="430" r:id="rId30"/>
    <p:sldId id="536" r:id="rId31"/>
    <p:sldId id="537" r:id="rId32"/>
    <p:sldId id="519" r:id="rId33"/>
    <p:sldId id="434" r:id="rId34"/>
    <p:sldId id="435" r:id="rId35"/>
    <p:sldId id="356" r:id="rId36"/>
    <p:sldId id="355" r:id="rId37"/>
    <p:sldId id="357" r:id="rId38"/>
    <p:sldId id="352" r:id="rId39"/>
    <p:sldId id="360" r:id="rId40"/>
    <p:sldId id="361" r:id="rId41"/>
    <p:sldId id="362" r:id="rId42"/>
    <p:sldId id="364" r:id="rId43"/>
    <p:sldId id="363" r:id="rId44"/>
    <p:sldId id="358" r:id="rId45"/>
    <p:sldId id="365" r:id="rId46"/>
    <p:sldId id="366" r:id="rId47"/>
    <p:sldId id="359" r:id="rId48"/>
    <p:sldId id="367" r:id="rId49"/>
    <p:sldId id="368" r:id="rId50"/>
    <p:sldId id="369" r:id="rId51"/>
    <p:sldId id="372" r:id="rId52"/>
    <p:sldId id="374" r:id="rId53"/>
    <p:sldId id="375" r:id="rId54"/>
    <p:sldId id="377" r:id="rId55"/>
    <p:sldId id="378" r:id="rId56"/>
    <p:sldId id="381" r:id="rId57"/>
    <p:sldId id="382" r:id="rId58"/>
    <p:sldId id="561" r:id="rId59"/>
    <p:sldId id="401" r:id="rId60"/>
    <p:sldId id="402" r:id="rId61"/>
    <p:sldId id="403" r:id="rId62"/>
    <p:sldId id="405" r:id="rId63"/>
    <p:sldId id="406" r:id="rId64"/>
    <p:sldId id="416" r:id="rId65"/>
    <p:sldId id="417" r:id="rId66"/>
    <p:sldId id="454" r:id="rId67"/>
    <p:sldId id="460" r:id="rId68"/>
    <p:sldId id="562" r:id="rId69"/>
    <p:sldId id="550" r:id="rId70"/>
    <p:sldId id="438" r:id="rId71"/>
    <p:sldId id="540" r:id="rId72"/>
    <p:sldId id="548" r:id="rId73"/>
    <p:sldId id="549" r:id="rId74"/>
    <p:sldId id="533" r:id="rId75"/>
    <p:sldId id="534" r:id="rId76"/>
    <p:sldId id="544" r:id="rId77"/>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F0A51E"/>
    <a:srgbClr val="99FF99"/>
    <a:srgbClr val="66FF66"/>
    <a:srgbClr val="B53D46"/>
    <a:srgbClr val="7946AC"/>
    <a:srgbClr val="30DE34"/>
    <a:srgbClr val="EEEE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4693" autoAdjust="0"/>
  </p:normalViewPr>
  <p:slideViewPr>
    <p:cSldViewPr>
      <p:cViewPr varScale="1">
        <p:scale>
          <a:sx n="93" d="100"/>
          <a:sy n="93" d="100"/>
        </p:scale>
        <p:origin x="2064"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3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handoutMaster" Target="handoutMasters/handoutMaster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theme" Target="theme/theme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558"/>
          </a:xfrm>
          <a:prstGeom prst="rect">
            <a:avLst/>
          </a:prstGeom>
        </p:spPr>
        <p:txBody>
          <a:bodyPr vert="horz" lIns="93600" tIns="46800" rIns="93600" bIns="4680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4008706" y="0"/>
            <a:ext cx="3066733" cy="468558"/>
          </a:xfrm>
          <a:prstGeom prst="rect">
            <a:avLst/>
          </a:prstGeom>
        </p:spPr>
        <p:txBody>
          <a:bodyPr vert="horz" lIns="93600" tIns="46800" rIns="93600" bIns="46800" rtlCol="0"/>
          <a:lstStyle>
            <a:lvl1pPr algn="r">
              <a:defRPr sz="1200">
                <a:latin typeface="Arial" charset="0"/>
              </a:defRPr>
            </a:lvl1pPr>
          </a:lstStyle>
          <a:p>
            <a:pPr>
              <a:defRPr/>
            </a:pPr>
            <a:fld id="{A55C694A-9100-468C-98C9-FD51BFB94B04}" type="datetimeFigureOut">
              <a:rPr lang="en-US"/>
              <a:pPr>
                <a:defRPr/>
              </a:pPr>
              <a:t>12/21/2023</a:t>
            </a:fld>
            <a:endParaRPr lang="en-US" dirty="0"/>
          </a:p>
        </p:txBody>
      </p:sp>
      <p:sp>
        <p:nvSpPr>
          <p:cNvPr id="4" name="Footer Placeholder 3"/>
          <p:cNvSpPr>
            <a:spLocks noGrp="1"/>
          </p:cNvSpPr>
          <p:nvPr>
            <p:ph type="ftr" sz="quarter" idx="2"/>
          </p:nvPr>
        </p:nvSpPr>
        <p:spPr>
          <a:xfrm>
            <a:off x="1" y="8892901"/>
            <a:ext cx="3066733" cy="468558"/>
          </a:xfrm>
          <a:prstGeom prst="rect">
            <a:avLst/>
          </a:prstGeom>
        </p:spPr>
        <p:txBody>
          <a:bodyPr vert="horz" lIns="93600" tIns="46800" rIns="93600" bIns="4680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008706" y="8892901"/>
            <a:ext cx="3066733" cy="468558"/>
          </a:xfrm>
          <a:prstGeom prst="rect">
            <a:avLst/>
          </a:prstGeom>
        </p:spPr>
        <p:txBody>
          <a:bodyPr vert="horz" lIns="93600" tIns="46800" rIns="93600" bIns="46800" rtlCol="0" anchor="b"/>
          <a:lstStyle>
            <a:lvl1pPr algn="r">
              <a:defRPr sz="1200">
                <a:latin typeface="Arial" charset="0"/>
              </a:defRPr>
            </a:lvl1pPr>
          </a:lstStyle>
          <a:p>
            <a:pPr>
              <a:defRPr/>
            </a:pPr>
            <a:fld id="{5FD0A30E-8E85-40CF-BCB4-F8A8579C78F7}" type="slidenum">
              <a:rPr lang="en-US"/>
              <a:pPr>
                <a:defRPr/>
              </a:pPr>
              <a:t>‹#›</a:t>
            </a:fld>
            <a:endParaRPr lang="en-US" dirty="0"/>
          </a:p>
        </p:txBody>
      </p:sp>
    </p:spTree>
    <p:extLst>
      <p:ext uri="{BB962C8B-B14F-4D97-AF65-F5344CB8AC3E}">
        <p14:creationId xmlns:p14="http://schemas.microsoft.com/office/powerpoint/2010/main" val="3958631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558"/>
          </a:xfrm>
          <a:prstGeom prst="rect">
            <a:avLst/>
          </a:prstGeom>
        </p:spPr>
        <p:txBody>
          <a:bodyPr vert="horz" lIns="92964" tIns="46482" rIns="92964" bIns="46482"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4008706" y="0"/>
            <a:ext cx="3066733" cy="468558"/>
          </a:xfrm>
          <a:prstGeom prst="rect">
            <a:avLst/>
          </a:prstGeom>
        </p:spPr>
        <p:txBody>
          <a:bodyPr vert="horz" lIns="92964" tIns="46482" rIns="92964" bIns="46482" rtlCol="0"/>
          <a:lstStyle>
            <a:lvl1pPr algn="r">
              <a:defRPr sz="1200">
                <a:latin typeface="Arial" charset="0"/>
              </a:defRPr>
            </a:lvl1pPr>
          </a:lstStyle>
          <a:p>
            <a:pPr>
              <a:defRPr/>
            </a:pPr>
            <a:fld id="{DFE06926-6F06-4B63-9EEC-C173CB3CCDB5}" type="datetimeFigureOut">
              <a:rPr lang="en-US"/>
              <a:pPr>
                <a:defRPr/>
              </a:pPr>
              <a:t>12/21/2023</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2964" tIns="46482" rIns="92964" bIns="46482" rtlCol="0" anchor="ctr"/>
          <a:lstStyle/>
          <a:p>
            <a:pPr lvl="0"/>
            <a:endParaRPr lang="en-US" noProof="0" dirty="0"/>
          </a:p>
        </p:txBody>
      </p:sp>
      <p:sp>
        <p:nvSpPr>
          <p:cNvPr id="5" name="Notes Placeholder 4"/>
          <p:cNvSpPr>
            <a:spLocks noGrp="1"/>
          </p:cNvSpPr>
          <p:nvPr>
            <p:ph type="body" sz="quarter" idx="3"/>
          </p:nvPr>
        </p:nvSpPr>
        <p:spPr>
          <a:xfrm>
            <a:off x="707708" y="4448068"/>
            <a:ext cx="5661660" cy="4213787"/>
          </a:xfrm>
          <a:prstGeom prst="rect">
            <a:avLst/>
          </a:prstGeom>
        </p:spPr>
        <p:txBody>
          <a:bodyPr vert="horz" lIns="92964" tIns="46482" rIns="92964" bIns="4648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92901"/>
            <a:ext cx="3066733" cy="468558"/>
          </a:xfrm>
          <a:prstGeom prst="rect">
            <a:avLst/>
          </a:prstGeom>
        </p:spPr>
        <p:txBody>
          <a:bodyPr vert="horz" lIns="92964" tIns="46482" rIns="92964" bIns="46482"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4008706" y="8892901"/>
            <a:ext cx="3066733" cy="468558"/>
          </a:xfrm>
          <a:prstGeom prst="rect">
            <a:avLst/>
          </a:prstGeom>
        </p:spPr>
        <p:txBody>
          <a:bodyPr vert="horz" lIns="92964" tIns="46482" rIns="92964" bIns="46482" rtlCol="0" anchor="b"/>
          <a:lstStyle>
            <a:lvl1pPr algn="r">
              <a:defRPr sz="1200">
                <a:latin typeface="Arial" charset="0"/>
              </a:defRPr>
            </a:lvl1pPr>
          </a:lstStyle>
          <a:p>
            <a:pPr>
              <a:defRPr/>
            </a:pPr>
            <a:fld id="{475EDD87-4C15-4471-8C8F-C77F0E317635}" type="slidenum">
              <a:rPr lang="en-US"/>
              <a:pPr>
                <a:defRPr/>
              </a:pPr>
              <a:t>‹#›</a:t>
            </a:fld>
            <a:endParaRPr lang="en-US" dirty="0"/>
          </a:p>
        </p:txBody>
      </p:sp>
    </p:spTree>
    <p:extLst>
      <p:ext uri="{BB962C8B-B14F-4D97-AF65-F5344CB8AC3E}">
        <p14:creationId xmlns:p14="http://schemas.microsoft.com/office/powerpoint/2010/main" val="84441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5EDD87-4C15-4471-8C8F-C77F0E317635}" type="slidenum">
              <a:rPr lang="en-US" smtClean="0"/>
              <a:pPr>
                <a:defRPr/>
              </a:pPr>
              <a:t>1</a:t>
            </a:fld>
            <a:endParaRPr lang="en-US" dirty="0"/>
          </a:p>
        </p:txBody>
      </p:sp>
    </p:spTree>
    <p:extLst>
      <p:ext uri="{BB962C8B-B14F-4D97-AF65-F5344CB8AC3E}">
        <p14:creationId xmlns:p14="http://schemas.microsoft.com/office/powerpoint/2010/main" val="83976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958FD0-E051-455A-A532-4547373BB8FC}" type="slidenum">
              <a:rPr lang="en-US" smtClean="0">
                <a:latin typeface="Arial" pitchFamily="34" charset="0"/>
              </a:rPr>
              <a:pPr/>
              <a:t>5</a:t>
            </a:fld>
            <a:endParaRPr lang="en-US">
              <a:latin typeface="Arial" pitchFamily="34" charset="0"/>
            </a:endParaRPr>
          </a:p>
        </p:txBody>
      </p:sp>
    </p:spTree>
    <p:extLst>
      <p:ext uri="{BB962C8B-B14F-4D97-AF65-F5344CB8AC3E}">
        <p14:creationId xmlns:p14="http://schemas.microsoft.com/office/powerpoint/2010/main" val="1142163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8084B0BF-A1A9-48D5-BE80-20A6D2CFEA3C}"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7E2EF35-5062-48E6-8152-6E618EF57D7A}" type="slidenum">
              <a:rPr lang="en-US" smtClean="0"/>
              <a:pPr>
                <a:defRPr/>
              </a:pPr>
              <a:t>‹#›</a:t>
            </a:fld>
            <a:endParaRPr lang="en-US" dirty="0"/>
          </a:p>
        </p:txBody>
      </p:sp>
    </p:spTree>
    <p:extLst>
      <p:ext uri="{BB962C8B-B14F-4D97-AF65-F5344CB8AC3E}">
        <p14:creationId xmlns:p14="http://schemas.microsoft.com/office/powerpoint/2010/main" val="2468352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C99460-D69A-4939-9C30-FA7799E5624B}"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212455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C99460-D69A-4939-9C30-FA7799E5624B}"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252727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084B0BF-A1A9-48D5-BE80-20A6D2CFEA3C}"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7E2EF35-5062-48E6-8152-6E618EF57D7A}" type="slidenum">
              <a:rPr lang="en-US" smtClean="0"/>
              <a:pPr>
                <a:defRPr/>
              </a:pPr>
              <a:t>‹#›</a:t>
            </a:fld>
            <a:endParaRPr lang="en-US" dirty="0"/>
          </a:p>
        </p:txBody>
      </p:sp>
    </p:spTree>
    <p:extLst>
      <p:ext uri="{BB962C8B-B14F-4D97-AF65-F5344CB8AC3E}">
        <p14:creationId xmlns:p14="http://schemas.microsoft.com/office/powerpoint/2010/main" val="2216280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4B1DB97-38B6-42E5-8096-3372DD2838D7}"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3C8F245-D55F-4943-B7D6-82A800F37755}" type="slidenum">
              <a:rPr lang="en-US" smtClean="0"/>
              <a:pPr>
                <a:defRPr/>
              </a:pPr>
              <a:t>‹#›</a:t>
            </a:fld>
            <a:endParaRPr lang="en-US" dirty="0"/>
          </a:p>
        </p:txBody>
      </p:sp>
    </p:spTree>
    <p:extLst>
      <p:ext uri="{BB962C8B-B14F-4D97-AF65-F5344CB8AC3E}">
        <p14:creationId xmlns:p14="http://schemas.microsoft.com/office/powerpoint/2010/main" val="30891534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6B75DFB-7B25-4F91-AAD0-24DEB2DC1FF0}"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62FBE2-49BB-4C0E-9AAB-B1E285038527}" type="slidenum">
              <a:rPr lang="en-US" smtClean="0"/>
              <a:pPr>
                <a:defRPr/>
              </a:pPr>
              <a:t>‹#›</a:t>
            </a:fld>
            <a:endParaRPr lang="en-US" dirty="0"/>
          </a:p>
        </p:txBody>
      </p:sp>
    </p:spTree>
    <p:extLst>
      <p:ext uri="{BB962C8B-B14F-4D97-AF65-F5344CB8AC3E}">
        <p14:creationId xmlns:p14="http://schemas.microsoft.com/office/powerpoint/2010/main" val="175580239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7C7A665-CD0D-40C2-8D72-54F299CE5785}" type="datetimeFigureOut">
              <a:rPr lang="en-US" smtClean="0"/>
              <a:pPr>
                <a:defRPr/>
              </a:pPr>
              <a:t>12/21/2023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CA87BD-6798-411B-B4C2-D01E8F3156BC}" type="slidenum">
              <a:rPr lang="en-US" smtClean="0"/>
              <a:pPr>
                <a:defRPr/>
              </a:pPr>
              <a:t>‹#›</a:t>
            </a:fld>
            <a:endParaRPr lang="en-US" dirty="0"/>
          </a:p>
        </p:txBody>
      </p:sp>
    </p:spTree>
    <p:extLst>
      <p:ext uri="{BB962C8B-B14F-4D97-AF65-F5344CB8AC3E}">
        <p14:creationId xmlns:p14="http://schemas.microsoft.com/office/powerpoint/2010/main" val="364130008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D3A55E6-1DCF-462A-8DCA-B4F5061735F3}" type="datetimeFigureOut">
              <a:rPr lang="en-US" smtClean="0"/>
              <a:pPr>
                <a:defRPr/>
              </a:pPr>
              <a:t>12/21/2023</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689F168-980F-44A3-BC1B-80B529C21111}" type="slidenum">
              <a:rPr lang="en-US" smtClean="0"/>
              <a:pPr>
                <a:defRPr/>
              </a:pPr>
              <a:t>‹#›</a:t>
            </a:fld>
            <a:endParaRPr lang="en-US" dirty="0"/>
          </a:p>
        </p:txBody>
      </p:sp>
    </p:spTree>
    <p:extLst>
      <p:ext uri="{BB962C8B-B14F-4D97-AF65-F5344CB8AC3E}">
        <p14:creationId xmlns:p14="http://schemas.microsoft.com/office/powerpoint/2010/main" val="154039772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1C99460-D69A-4939-9C30-FA7799E5624B}" type="datetimeFigureOut">
              <a:rPr lang="en-US" smtClean="0"/>
              <a:pPr>
                <a:defRPr/>
              </a:pPr>
              <a:t>12/21/2023</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54570690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608EF3E-2227-47A0-9144-65B93EAE2721}" type="datetimeFigureOut">
              <a:rPr lang="en-US" smtClean="0"/>
              <a:pPr>
                <a:defRPr/>
              </a:pPr>
              <a:t>12/21/2023</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B3CC346-9AB7-413E-9DDE-DEB267315402}" type="slidenum">
              <a:rPr lang="en-US" smtClean="0"/>
              <a:pPr>
                <a:defRPr/>
              </a:pPr>
              <a:t>‹#›</a:t>
            </a:fld>
            <a:endParaRPr lang="en-US" dirty="0"/>
          </a:p>
        </p:txBody>
      </p:sp>
    </p:spTree>
    <p:extLst>
      <p:ext uri="{BB962C8B-B14F-4D97-AF65-F5344CB8AC3E}">
        <p14:creationId xmlns:p14="http://schemas.microsoft.com/office/powerpoint/2010/main" val="337989033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B479556-D0CF-42F4-9D6D-6F270C4407AE}" type="datetimeFigureOut">
              <a:rPr lang="en-US" smtClean="0"/>
              <a:pPr>
                <a:defRPr/>
              </a:pPr>
              <a:t>12/21/2023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07A4C14-636A-467E-89D1-344EC84AE58A}" type="slidenum">
              <a:rPr lang="en-US" smtClean="0"/>
              <a:pPr>
                <a:defRPr/>
              </a:pPr>
              <a:t>‹#›</a:t>
            </a:fld>
            <a:endParaRPr lang="en-US" dirty="0"/>
          </a:p>
        </p:txBody>
      </p:sp>
    </p:spTree>
    <p:extLst>
      <p:ext uri="{BB962C8B-B14F-4D97-AF65-F5344CB8AC3E}">
        <p14:creationId xmlns:p14="http://schemas.microsoft.com/office/powerpoint/2010/main" val="334422603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44B1DB97-38B6-42E5-8096-3372DD2838D7}"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3C8F245-D55F-4943-B7D6-82A800F37755}" type="slidenum">
              <a:rPr lang="en-US" smtClean="0"/>
              <a:pPr>
                <a:defRPr/>
              </a:pPr>
              <a:t>‹#›</a:t>
            </a:fld>
            <a:endParaRPr lang="en-US" dirty="0"/>
          </a:p>
        </p:txBody>
      </p:sp>
    </p:spTree>
    <p:extLst>
      <p:ext uri="{BB962C8B-B14F-4D97-AF65-F5344CB8AC3E}">
        <p14:creationId xmlns:p14="http://schemas.microsoft.com/office/powerpoint/2010/main" val="2967414952"/>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BFDC79A-C760-4DCC-8864-2470F9DFD348}" type="datetimeFigureOut">
              <a:rPr lang="en-US" smtClean="0"/>
              <a:pPr>
                <a:defRPr/>
              </a:pPr>
              <a:t>12/21/2023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0CF3ED1-7A6C-401E-A9AD-E614D35B0BDF}" type="slidenum">
              <a:rPr lang="en-US" smtClean="0"/>
              <a:pPr>
                <a:defRPr/>
              </a:pPr>
              <a:t>‹#›</a:t>
            </a:fld>
            <a:endParaRPr lang="en-US" dirty="0"/>
          </a:p>
        </p:txBody>
      </p:sp>
    </p:spTree>
    <p:extLst>
      <p:ext uri="{BB962C8B-B14F-4D97-AF65-F5344CB8AC3E}">
        <p14:creationId xmlns:p14="http://schemas.microsoft.com/office/powerpoint/2010/main" val="414446178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1C99460-D69A-4939-9C30-FA7799E5624B}"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40021982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6"/>
            <a:ext cx="5800725"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1C99460-D69A-4939-9C30-FA7799E5624B}"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39819765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084B0BF-A1A9-48D5-BE80-20A6D2CFEA3C}"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7E2EF35-5062-48E6-8152-6E618EF57D7A}" type="slidenum">
              <a:rPr lang="en-US" smtClean="0"/>
              <a:pPr>
                <a:defRPr/>
              </a:pPr>
              <a:t>‹#›</a:t>
            </a:fld>
            <a:endParaRPr lang="en-US" dirty="0"/>
          </a:p>
        </p:txBody>
      </p:sp>
    </p:spTree>
    <p:extLst>
      <p:ext uri="{BB962C8B-B14F-4D97-AF65-F5344CB8AC3E}">
        <p14:creationId xmlns:p14="http://schemas.microsoft.com/office/powerpoint/2010/main" val="22289972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4B1DB97-38B6-42E5-8096-3372DD2838D7}"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3C8F245-D55F-4943-B7D6-82A800F37755}" type="slidenum">
              <a:rPr lang="en-US" smtClean="0"/>
              <a:pPr>
                <a:defRPr/>
              </a:pPr>
              <a:t>‹#›</a:t>
            </a:fld>
            <a:endParaRPr lang="en-US" dirty="0"/>
          </a:p>
        </p:txBody>
      </p:sp>
    </p:spTree>
    <p:extLst>
      <p:ext uri="{BB962C8B-B14F-4D97-AF65-F5344CB8AC3E}">
        <p14:creationId xmlns:p14="http://schemas.microsoft.com/office/powerpoint/2010/main" val="2286551390"/>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6B75DFB-7B25-4F91-AAD0-24DEB2DC1FF0}"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62FBE2-49BB-4C0E-9AAB-B1E285038527}" type="slidenum">
              <a:rPr lang="en-US" smtClean="0"/>
              <a:pPr>
                <a:defRPr/>
              </a:pPr>
              <a:t>‹#›</a:t>
            </a:fld>
            <a:endParaRPr lang="en-US" dirty="0"/>
          </a:p>
        </p:txBody>
      </p:sp>
    </p:spTree>
    <p:extLst>
      <p:ext uri="{BB962C8B-B14F-4D97-AF65-F5344CB8AC3E}">
        <p14:creationId xmlns:p14="http://schemas.microsoft.com/office/powerpoint/2010/main" val="2073378253"/>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7C7A665-CD0D-40C2-8D72-54F299CE5785}" type="datetimeFigureOut">
              <a:rPr lang="en-US" smtClean="0"/>
              <a:pPr>
                <a:defRPr/>
              </a:pPr>
              <a:t>12/21/2023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CA87BD-6798-411B-B4C2-D01E8F3156BC}" type="slidenum">
              <a:rPr lang="en-US" smtClean="0"/>
              <a:pPr>
                <a:defRPr/>
              </a:pPr>
              <a:t>‹#›</a:t>
            </a:fld>
            <a:endParaRPr lang="en-US" dirty="0"/>
          </a:p>
        </p:txBody>
      </p:sp>
    </p:spTree>
    <p:extLst>
      <p:ext uri="{BB962C8B-B14F-4D97-AF65-F5344CB8AC3E}">
        <p14:creationId xmlns:p14="http://schemas.microsoft.com/office/powerpoint/2010/main" val="2805021470"/>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D3A55E6-1DCF-462A-8DCA-B4F5061735F3}" type="datetimeFigureOut">
              <a:rPr lang="en-US" smtClean="0"/>
              <a:pPr>
                <a:defRPr/>
              </a:pPr>
              <a:t>12/21/2023</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689F168-980F-44A3-BC1B-80B529C21111}" type="slidenum">
              <a:rPr lang="en-US" smtClean="0"/>
              <a:pPr>
                <a:defRPr/>
              </a:pPr>
              <a:t>‹#›</a:t>
            </a:fld>
            <a:endParaRPr lang="en-US" dirty="0"/>
          </a:p>
        </p:txBody>
      </p:sp>
    </p:spTree>
    <p:extLst>
      <p:ext uri="{BB962C8B-B14F-4D97-AF65-F5344CB8AC3E}">
        <p14:creationId xmlns:p14="http://schemas.microsoft.com/office/powerpoint/2010/main" val="1201033951"/>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1C99460-D69A-4939-9C30-FA7799E5624B}" type="datetimeFigureOut">
              <a:rPr lang="en-US" smtClean="0"/>
              <a:pPr>
                <a:defRPr/>
              </a:pPr>
              <a:t>12/21/2023</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64336673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608EF3E-2227-47A0-9144-65B93EAE2721}" type="datetimeFigureOut">
              <a:rPr lang="en-US" smtClean="0"/>
              <a:pPr>
                <a:defRPr/>
              </a:pPr>
              <a:t>12/21/2023</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B3CC346-9AB7-413E-9DDE-DEB267315402}" type="slidenum">
              <a:rPr lang="en-US" smtClean="0"/>
              <a:pPr>
                <a:defRPr/>
              </a:pPr>
              <a:t>‹#›</a:t>
            </a:fld>
            <a:endParaRPr lang="en-US" dirty="0"/>
          </a:p>
        </p:txBody>
      </p:sp>
    </p:spTree>
    <p:extLst>
      <p:ext uri="{BB962C8B-B14F-4D97-AF65-F5344CB8AC3E}">
        <p14:creationId xmlns:p14="http://schemas.microsoft.com/office/powerpoint/2010/main" val="422176754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6B75DFB-7B25-4F91-AAD0-24DEB2DC1FF0}"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62FBE2-49BB-4C0E-9AAB-B1E285038527}" type="slidenum">
              <a:rPr lang="en-US" smtClean="0"/>
              <a:pPr>
                <a:defRPr/>
              </a:pPr>
              <a:t>‹#›</a:t>
            </a:fld>
            <a:endParaRPr lang="en-US" dirty="0"/>
          </a:p>
        </p:txBody>
      </p:sp>
    </p:spTree>
    <p:extLst>
      <p:ext uri="{BB962C8B-B14F-4D97-AF65-F5344CB8AC3E}">
        <p14:creationId xmlns:p14="http://schemas.microsoft.com/office/powerpoint/2010/main" val="2829514219"/>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B479556-D0CF-42F4-9D6D-6F270C4407AE}" type="datetimeFigureOut">
              <a:rPr lang="en-US" smtClean="0"/>
              <a:pPr>
                <a:defRPr/>
              </a:pPr>
              <a:t>12/21/2023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07A4C14-636A-467E-89D1-344EC84AE58A}" type="slidenum">
              <a:rPr lang="en-US" smtClean="0"/>
              <a:pPr>
                <a:defRPr/>
              </a:pPr>
              <a:t>‹#›</a:t>
            </a:fld>
            <a:endParaRPr lang="en-US" dirty="0"/>
          </a:p>
        </p:txBody>
      </p:sp>
    </p:spTree>
    <p:extLst>
      <p:ext uri="{BB962C8B-B14F-4D97-AF65-F5344CB8AC3E}">
        <p14:creationId xmlns:p14="http://schemas.microsoft.com/office/powerpoint/2010/main" val="706664024"/>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BFDC79A-C760-4DCC-8864-2470F9DFD348}" type="datetimeFigureOut">
              <a:rPr lang="en-US" smtClean="0"/>
              <a:pPr>
                <a:defRPr/>
              </a:pPr>
              <a:t>12/21/2023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0CF3ED1-7A6C-401E-A9AD-E614D35B0BDF}" type="slidenum">
              <a:rPr lang="en-US" smtClean="0"/>
              <a:pPr>
                <a:defRPr/>
              </a:pPr>
              <a:t>‹#›</a:t>
            </a:fld>
            <a:endParaRPr lang="en-US" dirty="0"/>
          </a:p>
        </p:txBody>
      </p:sp>
    </p:spTree>
    <p:extLst>
      <p:ext uri="{BB962C8B-B14F-4D97-AF65-F5344CB8AC3E}">
        <p14:creationId xmlns:p14="http://schemas.microsoft.com/office/powerpoint/2010/main" val="211631011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1C99460-D69A-4939-9C30-FA7799E5624B}"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5143980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6"/>
            <a:ext cx="5800725"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1C99460-D69A-4939-9C30-FA7799E5624B}" type="datetimeFigureOut">
              <a:rPr lang="en-US" smtClean="0"/>
              <a:pPr>
                <a:defRPr/>
              </a:pPr>
              <a:t>12/21/2023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4016839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77C7A665-CD0D-40C2-8D72-54F299CE5785}" type="datetimeFigureOut">
              <a:rPr lang="en-US" smtClean="0"/>
              <a:pPr>
                <a:defRPr/>
              </a:pPr>
              <a:t>12/21/2023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CA87BD-6798-411B-B4C2-D01E8F3156BC}" type="slidenum">
              <a:rPr lang="en-US" smtClean="0"/>
              <a:pPr>
                <a:defRPr/>
              </a:pPr>
              <a:t>‹#›</a:t>
            </a:fld>
            <a:endParaRPr lang="en-US" dirty="0"/>
          </a:p>
        </p:txBody>
      </p:sp>
    </p:spTree>
    <p:extLst>
      <p:ext uri="{BB962C8B-B14F-4D97-AF65-F5344CB8AC3E}">
        <p14:creationId xmlns:p14="http://schemas.microsoft.com/office/powerpoint/2010/main" val="236710978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2D3A55E6-1DCF-462A-8DCA-B4F5061735F3}" type="datetimeFigureOut">
              <a:rPr lang="en-US" smtClean="0"/>
              <a:pPr>
                <a:defRPr/>
              </a:pPr>
              <a:t>12/21/2023</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689F168-980F-44A3-BC1B-80B529C21111}" type="slidenum">
              <a:rPr lang="en-US" smtClean="0"/>
              <a:pPr>
                <a:defRPr/>
              </a:pPr>
              <a:t>‹#›</a:t>
            </a:fld>
            <a:endParaRPr lang="en-US" dirty="0"/>
          </a:p>
        </p:txBody>
      </p:sp>
    </p:spTree>
    <p:extLst>
      <p:ext uri="{BB962C8B-B14F-4D97-AF65-F5344CB8AC3E}">
        <p14:creationId xmlns:p14="http://schemas.microsoft.com/office/powerpoint/2010/main" val="401806651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C99460-D69A-4939-9C30-FA7799E5624B}" type="datetimeFigureOut">
              <a:rPr lang="en-US" smtClean="0"/>
              <a:pPr>
                <a:defRPr/>
              </a:pPr>
              <a:t>12/21/2023</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327240328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608EF3E-2227-47A0-9144-65B93EAE2721}" type="datetimeFigureOut">
              <a:rPr lang="en-US" smtClean="0"/>
              <a:pPr>
                <a:defRPr/>
              </a:pPr>
              <a:t>12/21/2023</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B3CC346-9AB7-413E-9DDE-DEB267315402}" type="slidenum">
              <a:rPr lang="en-US" smtClean="0"/>
              <a:pPr>
                <a:defRPr/>
              </a:pPr>
              <a:t>‹#›</a:t>
            </a:fld>
            <a:endParaRPr lang="en-US" dirty="0"/>
          </a:p>
        </p:txBody>
      </p:sp>
    </p:spTree>
    <p:extLst>
      <p:ext uri="{BB962C8B-B14F-4D97-AF65-F5344CB8AC3E}">
        <p14:creationId xmlns:p14="http://schemas.microsoft.com/office/powerpoint/2010/main" val="139684785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B479556-D0CF-42F4-9D6D-6F270C4407AE}" type="datetimeFigureOut">
              <a:rPr lang="en-US" smtClean="0"/>
              <a:pPr>
                <a:defRPr/>
              </a:pPr>
              <a:t>12/21/2023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07A4C14-636A-467E-89D1-344EC84AE58A}" type="slidenum">
              <a:rPr lang="en-US" smtClean="0"/>
              <a:pPr>
                <a:defRPr/>
              </a:pPr>
              <a:t>‹#›</a:t>
            </a:fld>
            <a:endParaRPr lang="en-US" dirty="0"/>
          </a:p>
        </p:txBody>
      </p:sp>
    </p:spTree>
    <p:extLst>
      <p:ext uri="{BB962C8B-B14F-4D97-AF65-F5344CB8AC3E}">
        <p14:creationId xmlns:p14="http://schemas.microsoft.com/office/powerpoint/2010/main" val="68370989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BFDC79A-C760-4DCC-8864-2470F9DFD348}" type="datetimeFigureOut">
              <a:rPr lang="en-US" smtClean="0"/>
              <a:pPr>
                <a:defRPr/>
              </a:pPr>
              <a:t>12/21/2023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0CF3ED1-7A6C-401E-A9AD-E614D35B0BDF}" type="slidenum">
              <a:rPr lang="en-US" smtClean="0"/>
              <a:pPr>
                <a:defRPr/>
              </a:pPr>
              <a:t>‹#›</a:t>
            </a:fld>
            <a:endParaRPr lang="en-US" dirty="0"/>
          </a:p>
        </p:txBody>
      </p:sp>
    </p:spTree>
    <p:extLst>
      <p:ext uri="{BB962C8B-B14F-4D97-AF65-F5344CB8AC3E}">
        <p14:creationId xmlns:p14="http://schemas.microsoft.com/office/powerpoint/2010/main" val="15058632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1C99460-D69A-4939-9C30-FA7799E5624B}" type="datetimeFigureOut">
              <a:rPr lang="en-US" smtClean="0"/>
              <a:pPr>
                <a:defRPr/>
              </a:pPr>
              <a:t>12/21/2023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116441607"/>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1C99460-D69A-4939-9C30-FA7799E5624B}" type="datetimeFigureOut">
              <a:rPr lang="en-US" smtClean="0"/>
              <a:pPr>
                <a:defRPr/>
              </a:pPr>
              <a:t>12/21/2023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3344376056"/>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1C99460-D69A-4939-9C30-FA7799E5624B}" type="datetimeFigureOut">
              <a:rPr lang="en-US" smtClean="0"/>
              <a:pPr>
                <a:defRPr/>
              </a:pPr>
              <a:t>12/21/2023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758C0E3-2CA1-4FD0-B802-3083DB1B1566}" type="slidenum">
              <a:rPr lang="en-US" smtClean="0"/>
              <a:pPr>
                <a:defRPr/>
              </a:pPr>
              <a:t>‹#›</a:t>
            </a:fld>
            <a:endParaRPr lang="en-US" dirty="0"/>
          </a:p>
        </p:txBody>
      </p:sp>
    </p:spTree>
    <p:extLst>
      <p:ext uri="{BB962C8B-B14F-4D97-AF65-F5344CB8AC3E}">
        <p14:creationId xmlns:p14="http://schemas.microsoft.com/office/powerpoint/2010/main" val="3059788550"/>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1.xlsx"/><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8.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0.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1.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2.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3.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4.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5.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6.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7.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9.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30.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31.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32.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33.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34.xml"/></Relationships>
</file>

<file path=ppt/slides/_rels/slide66.xml.rels><?xml version="1.0" encoding="UTF-8" standalone="yes"?>
<Relationships xmlns="http://schemas.openxmlformats.org/package/2006/relationships"><Relationship Id="rId3" Type="http://schemas.openxmlformats.org/officeDocument/2006/relationships/hyperlink" Target="https://www.moumethodist.org/resourcedetail/clergy-tax-webinar-12412487" TargetMode="External"/><Relationship Id="rId2" Type="http://schemas.openxmlformats.org/officeDocument/2006/relationships/slideLayout" Target="../slideLayouts/slideLayout24.xml"/><Relationship Id="rId1" Type="http://schemas.openxmlformats.org/officeDocument/2006/relationships/themeOverride" Target="../theme/themeOverride35.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tint val="85000"/>
            <a:shade val="90000"/>
            <a:satMod val="1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295" y="4648200"/>
            <a:ext cx="8534400" cy="457200"/>
          </a:xfrm>
          <a:noFill/>
        </p:spPr>
        <p:txBody>
          <a:bodyPr>
            <a:noAutofit/>
            <a:scene3d>
              <a:camera prst="orthographicFront"/>
              <a:lightRig rig="soft" dir="t">
                <a:rot lat="0" lon="0" rev="10800000"/>
              </a:lightRig>
            </a:scene3d>
            <a:sp3d>
              <a:bevelT w="27940" h="12700"/>
              <a:contourClr>
                <a:srgbClr val="DDDDDD"/>
              </a:contourClr>
            </a:sp3d>
          </a:bodyPr>
          <a:lstStyle/>
          <a:p>
            <a:pPr algn="l"/>
            <a:r>
              <a:rPr lang="en-US" sz="2400" b="0" dirty="0">
                <a:latin typeface="Maiandra GD" panose="020E0502030308020204" pitchFamily="34" charset="0"/>
              </a:rPr>
              <a:t>	</a:t>
            </a:r>
            <a:r>
              <a:rPr lang="en-US" sz="2400" dirty="0">
                <a:solidFill>
                  <a:srgbClr val="000000"/>
                </a:solidFill>
                <a:effectLst/>
                <a:latin typeface="Maiandra GD" panose="020E0502030308020204" pitchFamily="34" charset="0"/>
              </a:rPr>
              <a:t>Leading congregations </a:t>
            </a:r>
            <a:br>
              <a:rPr lang="en-US" sz="2400" dirty="0">
                <a:solidFill>
                  <a:srgbClr val="000000"/>
                </a:solidFill>
                <a:effectLst/>
                <a:latin typeface="Maiandra GD" panose="020E0502030308020204" pitchFamily="34" charset="0"/>
              </a:rPr>
            </a:br>
            <a:r>
              <a:rPr lang="en-US" sz="2400" dirty="0">
                <a:solidFill>
                  <a:srgbClr val="000000"/>
                </a:solidFill>
                <a:effectLst/>
                <a:latin typeface="Maiandra GD" panose="020E0502030308020204" pitchFamily="34" charset="0"/>
              </a:rPr>
              <a:t>		to lead people 	</a:t>
            </a:r>
            <a:br>
              <a:rPr lang="en-US" sz="2400" dirty="0">
                <a:solidFill>
                  <a:srgbClr val="000000"/>
                </a:solidFill>
                <a:effectLst/>
                <a:latin typeface="Maiandra GD" panose="020E0502030308020204" pitchFamily="34" charset="0"/>
              </a:rPr>
            </a:br>
            <a:r>
              <a:rPr lang="en-US" sz="2400" dirty="0">
                <a:solidFill>
                  <a:srgbClr val="000000"/>
                </a:solidFill>
                <a:effectLst/>
                <a:latin typeface="Maiandra GD" panose="020E0502030308020204" pitchFamily="34" charset="0"/>
              </a:rPr>
              <a:t>			to actively follow Jesus Christ.</a:t>
            </a:r>
          </a:p>
        </p:txBody>
      </p:sp>
      <p:sp>
        <p:nvSpPr>
          <p:cNvPr id="4" name="Text Placeholder 3"/>
          <p:cNvSpPr>
            <a:spLocks noGrp="1"/>
          </p:cNvSpPr>
          <p:nvPr>
            <p:ph type="body" sz="half" idx="2"/>
          </p:nvPr>
        </p:nvSpPr>
        <p:spPr>
          <a:xfrm>
            <a:off x="304800" y="5433609"/>
            <a:ext cx="8145843" cy="1195791"/>
          </a:xfrm>
        </p:spPr>
        <p:txBody>
          <a:bodyPr>
            <a:noAutofit/>
          </a:bodyPr>
          <a:lstStyle/>
          <a:p>
            <a:pPr algn="l"/>
            <a:r>
              <a:rPr lang="en-US" sz="3600" b="1" dirty="0">
                <a:solidFill>
                  <a:srgbClr val="000000"/>
                </a:solidFill>
                <a:latin typeface="Maiandra GD" panose="020E0502030308020204" pitchFamily="34" charset="0"/>
              </a:rPr>
              <a:t>Rev. Kendall Waller</a:t>
            </a:r>
          </a:p>
          <a:p>
            <a:pPr algn="l"/>
            <a:r>
              <a:rPr lang="en-US" sz="3600" b="1" dirty="0">
                <a:solidFill>
                  <a:srgbClr val="000000"/>
                </a:solidFill>
                <a:latin typeface="Maiandra GD" panose="020E0502030308020204" pitchFamily="34" charset="0"/>
              </a:rPr>
              <a:t>Director of Administrative Ministries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999" y="152400"/>
            <a:ext cx="8258993" cy="3429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Picture 5" descr="A book cover with a line of buildings&#10;&#10;Description automatically generated">
            <a:extLst>
              <a:ext uri="{FF2B5EF4-FFF2-40B4-BE49-F238E27FC236}">
                <a16:creationId xmlns:a16="http://schemas.microsoft.com/office/drawing/2014/main" id="{B592BC0B-B1B6-8A38-3BF1-BB4AA12A6E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46652"/>
            <a:ext cx="4571999" cy="6951304"/>
          </a:xfrm>
          <a:prstGeom prst="rect">
            <a:avLst/>
          </a:prstGeom>
        </p:spPr>
      </p:pic>
    </p:spTree>
    <p:extLst>
      <p:ext uri="{BB962C8B-B14F-4D97-AF65-F5344CB8AC3E}">
        <p14:creationId xmlns:p14="http://schemas.microsoft.com/office/powerpoint/2010/main" val="2095637690"/>
      </p:ext>
    </p:extLst>
  </p:cSld>
  <p:clrMapOvr>
    <a:overrideClrMapping bg1="lt1" tx1="dk1" bg2="lt2" tx2="dk2" accent1="accent1" accent2="accent2" accent3="accent3" accent4="accent4" accent5="accent5" accent6="accent6" hlink="hlink" folHlink="folHlink"/>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atin typeface="Maiandra GD" panose="020E0502030308020204" pitchFamily="34" charset="0"/>
              </a:rPr>
              <a:t>Stewardship</a:t>
            </a:r>
          </a:p>
        </p:txBody>
      </p:sp>
      <p:sp>
        <p:nvSpPr>
          <p:cNvPr id="10" name="Content Placeholder 9"/>
          <p:cNvSpPr>
            <a:spLocks noGrp="1"/>
          </p:cNvSpPr>
          <p:nvPr>
            <p:ph idx="1"/>
          </p:nvPr>
        </p:nvSpPr>
        <p:spPr>
          <a:xfrm>
            <a:off x="628650" y="1690689"/>
            <a:ext cx="7886700" cy="4351338"/>
          </a:xfrm>
        </p:spPr>
        <p:txBody>
          <a:bodyPr>
            <a:normAutofit/>
          </a:bodyPr>
          <a:lstStyle/>
          <a:p>
            <a:pPr marL="0" indent="0">
              <a:buNone/>
            </a:pPr>
            <a:r>
              <a:rPr lang="en-US" sz="3200" dirty="0"/>
              <a:t>Where there is no stewardship ministry area, stewardship shall be the responsibility of a subgroup of the committee on finance or shall be assigned to a task group that shall report to the church council.</a:t>
            </a:r>
          </a:p>
          <a:p>
            <a:pPr marL="0" indent="0">
              <a:buNone/>
            </a:pPr>
            <a:endParaRPr lang="en-US" dirty="0"/>
          </a:p>
          <a:p>
            <a:pPr marL="0" indent="0">
              <a:buNone/>
            </a:pPr>
            <a:r>
              <a:rPr lang="en-US" sz="3200" dirty="0"/>
              <a:t>The committee shall carry out the church council's directions in guiding the treasurer(s) and financial secretary.</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400" b="1" dirty="0">
                <a:latin typeface="Maiandra GD" panose="020E0502030308020204" pitchFamily="34" charset="0"/>
              </a:rPr>
              <a:t>Keys to Effective Stewardship</a:t>
            </a:r>
          </a:p>
        </p:txBody>
      </p:sp>
      <p:sp>
        <p:nvSpPr>
          <p:cNvPr id="8" name="Content Placeholder 7"/>
          <p:cNvSpPr>
            <a:spLocks noGrp="1"/>
          </p:cNvSpPr>
          <p:nvPr>
            <p:ph idx="1"/>
          </p:nvPr>
        </p:nvSpPr>
        <p:spPr>
          <a:xfrm>
            <a:off x="628650" y="1447800"/>
            <a:ext cx="7886700" cy="4351338"/>
          </a:xfrm>
        </p:spPr>
        <p:txBody>
          <a:bodyPr>
            <a:noAutofit/>
          </a:bodyPr>
          <a:lstStyle/>
          <a:p>
            <a:pPr marL="457200" indent="-457200"/>
            <a:r>
              <a:rPr lang="en-US" sz="3200" dirty="0"/>
              <a:t>Have you prayed about it?</a:t>
            </a:r>
          </a:p>
          <a:p>
            <a:pPr marL="457200" indent="-457200"/>
            <a:r>
              <a:rPr lang="en-US" sz="3200" dirty="0"/>
              <a:t>Does the Leadership Team tithe? </a:t>
            </a:r>
          </a:p>
          <a:p>
            <a:pPr marL="457200" indent="-457200"/>
            <a:r>
              <a:rPr lang="en-US" sz="3200" dirty="0"/>
              <a:t>Does the pastor tithe?</a:t>
            </a:r>
          </a:p>
          <a:p>
            <a:pPr marL="457200" indent="-457200"/>
            <a:r>
              <a:rPr lang="en-US" sz="3200" dirty="0"/>
              <a:t>Is the program based on the giver’s need to give or the church’s need to receive?</a:t>
            </a:r>
          </a:p>
          <a:p>
            <a:pPr marL="457200" indent="-457200"/>
            <a:r>
              <a:rPr lang="en-US" sz="3200" dirty="0"/>
              <a:t>Can you draw a straight line from each line item of your budget to your mission?</a:t>
            </a:r>
          </a:p>
          <a:p>
            <a:pPr marL="457200" indent="-457200"/>
            <a:r>
              <a:rPr lang="en-US" sz="3200" dirty="0"/>
              <a:t>Do you talk about stewardship all year?</a:t>
            </a:r>
          </a:p>
          <a:p>
            <a:pPr marL="457200" indent="-457200"/>
            <a:r>
              <a:rPr lang="en-US" sz="3200" dirty="0"/>
              <a:t>Stewardship moments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400" b="1" dirty="0">
                <a:latin typeface="Maiandra GD" panose="020E0502030308020204" pitchFamily="34" charset="0"/>
              </a:rPr>
              <a:t>Reporting and Communication</a:t>
            </a:r>
          </a:p>
        </p:txBody>
      </p:sp>
      <p:sp>
        <p:nvSpPr>
          <p:cNvPr id="8" name="Content Placeholder 7"/>
          <p:cNvSpPr>
            <a:spLocks noGrp="1"/>
          </p:cNvSpPr>
          <p:nvPr>
            <p:ph idx="1"/>
          </p:nvPr>
        </p:nvSpPr>
        <p:spPr>
          <a:xfrm>
            <a:off x="628650" y="1690689"/>
            <a:ext cx="7886700" cy="1509711"/>
          </a:xfrm>
        </p:spPr>
        <p:txBody>
          <a:bodyPr>
            <a:noAutofit/>
          </a:bodyPr>
          <a:lstStyle/>
          <a:p>
            <a:pPr>
              <a:lnSpc>
                <a:spcPct val="150000"/>
              </a:lnSpc>
            </a:pPr>
            <a:r>
              <a:rPr lang="en-US" sz="4000" dirty="0"/>
              <a:t>The importance of transparency</a:t>
            </a:r>
          </a:p>
          <a:p>
            <a:pPr>
              <a:lnSpc>
                <a:spcPct val="150000"/>
              </a:lnSpc>
            </a:pPr>
            <a:r>
              <a:rPr lang="en-US" sz="4000" dirty="0"/>
              <a:t>Reports for Church Council</a:t>
            </a:r>
          </a:p>
        </p:txBody>
      </p:sp>
    </p:spTree>
    <p:extLst>
      <p:ext uri="{BB962C8B-B14F-4D97-AF65-F5344CB8AC3E}">
        <p14:creationId xmlns:p14="http://schemas.microsoft.com/office/powerpoint/2010/main" val="22674403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CE164545-3FE1-4851-8E6A-64BCF9BAC895}"/>
              </a:ext>
            </a:extLst>
          </p:cNvPr>
          <p:cNvGraphicFramePr>
            <a:graphicFrameLocks noChangeAspect="1"/>
          </p:cNvGraphicFramePr>
          <p:nvPr/>
        </p:nvGraphicFramePr>
        <p:xfrm>
          <a:off x="476250" y="595313"/>
          <a:ext cx="8191500" cy="5667375"/>
        </p:xfrm>
        <a:graphic>
          <a:graphicData uri="http://schemas.openxmlformats.org/presentationml/2006/ole">
            <mc:AlternateContent xmlns:mc="http://schemas.openxmlformats.org/markup-compatibility/2006">
              <mc:Choice xmlns:v="urn:schemas-microsoft-com:vml" Requires="v">
                <p:oleObj name="Worksheet" r:id="rId2" imgW="8191428" imgH="5667233" progId="Excel.Sheet.12">
                  <p:embed/>
                </p:oleObj>
              </mc:Choice>
              <mc:Fallback>
                <p:oleObj name="Worksheet" r:id="rId2" imgW="8191428" imgH="5667233" progId="Excel.Sheet.12">
                  <p:embed/>
                  <p:pic>
                    <p:nvPicPr>
                      <p:cNvPr id="3" name="Object 2">
                        <a:extLst>
                          <a:ext uri="{FF2B5EF4-FFF2-40B4-BE49-F238E27FC236}">
                            <a16:creationId xmlns:a16="http://schemas.microsoft.com/office/drawing/2014/main" id="{CE164545-3FE1-4851-8E6A-64BCF9BAC895}"/>
                          </a:ext>
                        </a:extLst>
                      </p:cNvPr>
                      <p:cNvPicPr/>
                      <p:nvPr/>
                    </p:nvPicPr>
                    <p:blipFill>
                      <a:blip r:embed="rId3"/>
                      <a:stretch>
                        <a:fillRect/>
                      </a:stretch>
                    </p:blipFill>
                    <p:spPr>
                      <a:xfrm>
                        <a:off x="476250" y="595313"/>
                        <a:ext cx="8191500" cy="5667375"/>
                      </a:xfrm>
                      <a:prstGeom prst="rect">
                        <a:avLst/>
                      </a:prstGeom>
                    </p:spPr>
                  </p:pic>
                </p:oleObj>
              </mc:Fallback>
            </mc:AlternateContent>
          </a:graphicData>
        </a:graphic>
      </p:graphicFrame>
    </p:spTree>
    <p:extLst>
      <p:ext uri="{BB962C8B-B14F-4D97-AF65-F5344CB8AC3E}">
        <p14:creationId xmlns:p14="http://schemas.microsoft.com/office/powerpoint/2010/main" val="191941719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a:extLst>
              <a:ext uri="{FF2B5EF4-FFF2-40B4-BE49-F238E27FC236}">
                <a16:creationId xmlns:a16="http://schemas.microsoft.com/office/drawing/2014/main" id="{D7244D0C-EDDA-41D2-B673-3B1BD8EEDF31}"/>
              </a:ext>
            </a:extLst>
          </p:cNvPr>
          <p:cNvGraphicFramePr>
            <a:graphicFrameLocks noChangeAspect="1"/>
          </p:cNvGraphicFramePr>
          <p:nvPr/>
        </p:nvGraphicFramePr>
        <p:xfrm>
          <a:off x="476250" y="628650"/>
          <a:ext cx="8191500" cy="5391150"/>
        </p:xfrm>
        <a:graphic>
          <a:graphicData uri="http://schemas.openxmlformats.org/presentationml/2006/ole">
            <mc:AlternateContent xmlns:mc="http://schemas.openxmlformats.org/markup-compatibility/2006">
              <mc:Choice xmlns:v="urn:schemas-microsoft-com:vml" Requires="v">
                <p:oleObj name="Worksheet" r:id="rId2" imgW="8191428" imgH="5391292" progId="Excel.Sheet.12">
                  <p:embed/>
                </p:oleObj>
              </mc:Choice>
              <mc:Fallback>
                <p:oleObj name="Worksheet" r:id="rId2" imgW="8191428" imgH="5391292" progId="Excel.Sheet.12">
                  <p:embed/>
                  <p:pic>
                    <p:nvPicPr>
                      <p:cNvPr id="20" name="Object 19">
                        <a:extLst>
                          <a:ext uri="{FF2B5EF4-FFF2-40B4-BE49-F238E27FC236}">
                            <a16:creationId xmlns:a16="http://schemas.microsoft.com/office/drawing/2014/main" id="{D7244D0C-EDDA-41D2-B673-3B1BD8EEDF31}"/>
                          </a:ext>
                        </a:extLst>
                      </p:cNvPr>
                      <p:cNvPicPr/>
                      <p:nvPr/>
                    </p:nvPicPr>
                    <p:blipFill>
                      <a:blip r:embed="rId3"/>
                      <a:stretch>
                        <a:fillRect/>
                      </a:stretch>
                    </p:blipFill>
                    <p:spPr>
                      <a:xfrm>
                        <a:off x="476250" y="628650"/>
                        <a:ext cx="8191500" cy="5391150"/>
                      </a:xfrm>
                      <a:prstGeom prst="rect">
                        <a:avLst/>
                      </a:prstGeom>
                    </p:spPr>
                  </p:pic>
                </p:oleObj>
              </mc:Fallback>
            </mc:AlternateContent>
          </a:graphicData>
        </a:graphic>
      </p:graphicFrame>
    </p:spTree>
    <p:extLst>
      <p:ext uri="{BB962C8B-B14F-4D97-AF65-F5344CB8AC3E}">
        <p14:creationId xmlns:p14="http://schemas.microsoft.com/office/powerpoint/2010/main" val="17074914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400" b="1" dirty="0">
                <a:latin typeface="Maiandra GD" panose="020E0502030308020204" pitchFamily="34" charset="0"/>
              </a:rPr>
              <a:t>Budgeting</a:t>
            </a:r>
          </a:p>
        </p:txBody>
      </p:sp>
      <p:sp>
        <p:nvSpPr>
          <p:cNvPr id="8" name="Content Placeholder 7"/>
          <p:cNvSpPr>
            <a:spLocks noGrp="1"/>
          </p:cNvSpPr>
          <p:nvPr>
            <p:ph idx="1"/>
          </p:nvPr>
        </p:nvSpPr>
        <p:spPr>
          <a:xfrm>
            <a:off x="1066800" y="2057400"/>
            <a:ext cx="7886700" cy="3779837"/>
          </a:xfrm>
        </p:spPr>
        <p:txBody>
          <a:bodyPr>
            <a:noAutofit/>
          </a:bodyPr>
          <a:lstStyle/>
          <a:p>
            <a:pPr marL="0" indent="0">
              <a:lnSpc>
                <a:spcPct val="150000"/>
              </a:lnSpc>
              <a:buNone/>
            </a:pPr>
            <a:r>
              <a:rPr lang="en-US" sz="4000" b="1" dirty="0">
                <a:latin typeface="Arial" panose="020B0604020202020204" pitchFamily="34" charset="0"/>
                <a:cs typeface="Arial" panose="020B0604020202020204" pitchFamily="34" charset="0"/>
              </a:rPr>
              <a:t>Salaries &lt; 50%</a:t>
            </a:r>
          </a:p>
          <a:p>
            <a:pPr marL="0" indent="0">
              <a:lnSpc>
                <a:spcPct val="150000"/>
              </a:lnSpc>
              <a:buNone/>
            </a:pPr>
            <a:r>
              <a:rPr lang="en-US" sz="4000" b="1" dirty="0">
                <a:latin typeface="Arial" panose="020B0604020202020204" pitchFamily="34" charset="0"/>
                <a:cs typeface="Arial" panose="020B0604020202020204" pitchFamily="34" charset="0"/>
              </a:rPr>
              <a:t>Building 20 to 25% </a:t>
            </a:r>
          </a:p>
          <a:p>
            <a:pPr marL="0" indent="0">
              <a:lnSpc>
                <a:spcPct val="150000"/>
              </a:lnSpc>
              <a:buNone/>
            </a:pPr>
            <a:r>
              <a:rPr lang="en-US" sz="4000" b="1" dirty="0">
                <a:latin typeface="Arial" panose="020B0604020202020204" pitchFamily="34" charset="0"/>
                <a:cs typeface="Arial" panose="020B0604020202020204" pitchFamily="34" charset="0"/>
              </a:rPr>
              <a:t>Apportionments 10%</a:t>
            </a:r>
          </a:p>
          <a:p>
            <a:pPr marL="0" indent="0">
              <a:lnSpc>
                <a:spcPct val="150000"/>
              </a:lnSpc>
              <a:buNone/>
            </a:pPr>
            <a:r>
              <a:rPr lang="en-US" sz="40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80116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3F56E26F-E896-4EE3-A1C5-A011AE5B85D3}"/>
              </a:ext>
            </a:extLst>
          </p:cNvPr>
          <p:cNvGraphicFramePr>
            <a:graphicFrameLocks noGrp="1"/>
          </p:cNvGraphicFramePr>
          <p:nvPr/>
        </p:nvGraphicFramePr>
        <p:xfrm>
          <a:off x="372234" y="784927"/>
          <a:ext cx="8619367" cy="4700169"/>
        </p:xfrm>
        <a:graphic>
          <a:graphicData uri="http://schemas.openxmlformats.org/drawingml/2006/table">
            <a:tbl>
              <a:tblPr firstRow="1" bandRow="1">
                <a:tableStyleId>{5C22544A-7EE6-4342-B048-85BDC9FD1C3A}</a:tableStyleId>
              </a:tblPr>
              <a:tblGrid>
                <a:gridCol w="554419">
                  <a:extLst>
                    <a:ext uri="{9D8B030D-6E8A-4147-A177-3AD203B41FA5}">
                      <a16:colId xmlns:a16="http://schemas.microsoft.com/office/drawing/2014/main" val="2103599934"/>
                    </a:ext>
                  </a:extLst>
                </a:gridCol>
                <a:gridCol w="779221">
                  <a:extLst>
                    <a:ext uri="{9D8B030D-6E8A-4147-A177-3AD203B41FA5}">
                      <a16:colId xmlns:a16="http://schemas.microsoft.com/office/drawing/2014/main" val="180073849"/>
                    </a:ext>
                  </a:extLst>
                </a:gridCol>
                <a:gridCol w="623377">
                  <a:extLst>
                    <a:ext uri="{9D8B030D-6E8A-4147-A177-3AD203B41FA5}">
                      <a16:colId xmlns:a16="http://schemas.microsoft.com/office/drawing/2014/main" val="1016794709"/>
                    </a:ext>
                  </a:extLst>
                </a:gridCol>
                <a:gridCol w="779221">
                  <a:extLst>
                    <a:ext uri="{9D8B030D-6E8A-4147-A177-3AD203B41FA5}">
                      <a16:colId xmlns:a16="http://schemas.microsoft.com/office/drawing/2014/main" val="2488230567"/>
                    </a:ext>
                  </a:extLst>
                </a:gridCol>
                <a:gridCol w="935066">
                  <a:extLst>
                    <a:ext uri="{9D8B030D-6E8A-4147-A177-3AD203B41FA5}">
                      <a16:colId xmlns:a16="http://schemas.microsoft.com/office/drawing/2014/main" val="4181020762"/>
                    </a:ext>
                  </a:extLst>
                </a:gridCol>
                <a:gridCol w="1030168">
                  <a:extLst>
                    <a:ext uri="{9D8B030D-6E8A-4147-A177-3AD203B41FA5}">
                      <a16:colId xmlns:a16="http://schemas.microsoft.com/office/drawing/2014/main" val="2132459790"/>
                    </a:ext>
                  </a:extLst>
                </a:gridCol>
                <a:gridCol w="783579">
                  <a:extLst>
                    <a:ext uri="{9D8B030D-6E8A-4147-A177-3AD203B41FA5}">
                      <a16:colId xmlns:a16="http://schemas.microsoft.com/office/drawing/2014/main" val="1427662608"/>
                    </a:ext>
                  </a:extLst>
                </a:gridCol>
                <a:gridCol w="783579">
                  <a:extLst>
                    <a:ext uri="{9D8B030D-6E8A-4147-A177-3AD203B41FA5}">
                      <a16:colId xmlns:a16="http://schemas.microsoft.com/office/drawing/2014/main" val="1017437775"/>
                    </a:ext>
                  </a:extLst>
                </a:gridCol>
                <a:gridCol w="902936">
                  <a:extLst>
                    <a:ext uri="{9D8B030D-6E8A-4147-A177-3AD203B41FA5}">
                      <a16:colId xmlns:a16="http://schemas.microsoft.com/office/drawing/2014/main" val="1686053534"/>
                    </a:ext>
                  </a:extLst>
                </a:gridCol>
                <a:gridCol w="762000">
                  <a:extLst>
                    <a:ext uri="{9D8B030D-6E8A-4147-A177-3AD203B41FA5}">
                      <a16:colId xmlns:a16="http://schemas.microsoft.com/office/drawing/2014/main" val="3804624106"/>
                    </a:ext>
                  </a:extLst>
                </a:gridCol>
                <a:gridCol w="685801">
                  <a:extLst>
                    <a:ext uri="{9D8B030D-6E8A-4147-A177-3AD203B41FA5}">
                      <a16:colId xmlns:a16="http://schemas.microsoft.com/office/drawing/2014/main" val="1982749777"/>
                    </a:ext>
                  </a:extLst>
                </a:gridCol>
              </a:tblGrid>
              <a:tr h="772831">
                <a:tc>
                  <a:txBody>
                    <a:bodyPr/>
                    <a:lstStyle/>
                    <a:p>
                      <a:pPr algn="l" fontAlgn="b"/>
                      <a:r>
                        <a:rPr lang="en-US" sz="1100" b="1" i="0" u="none" strike="noStrike" dirty="0">
                          <a:solidFill>
                            <a:srgbClr val="000000"/>
                          </a:solidFill>
                          <a:effectLst/>
                          <a:latin typeface="Calibri" panose="020F0502020204030204" pitchFamily="34" charset="0"/>
                        </a:rPr>
                        <a:t>Year</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Membership</a:t>
                      </a:r>
                    </a:p>
                  </a:txBody>
                  <a:tcPr marL="9525" marR="9525" marT="9525" marB="0" anchor="b"/>
                </a:tc>
                <a:tc>
                  <a:txBody>
                    <a:bodyPr/>
                    <a:lstStyle/>
                    <a:p>
                      <a:pPr algn="ctr" fontAlgn="b"/>
                      <a:r>
                        <a:rPr lang="en-US" sz="1100" b="1" i="0" u="none" strike="noStrike">
                          <a:solidFill>
                            <a:srgbClr val="000000"/>
                          </a:solidFill>
                          <a:effectLst/>
                          <a:latin typeface="Calibri" panose="020F0502020204030204" pitchFamily="34" charset="0"/>
                        </a:rPr>
                        <a:t>AWA</a:t>
                      </a:r>
                    </a:p>
                  </a:txBody>
                  <a:tcPr marL="9525" marR="9525" marT="9525" marB="0" anchor="b"/>
                </a:tc>
                <a:tc>
                  <a:txBody>
                    <a:bodyPr/>
                    <a:lstStyle/>
                    <a:p>
                      <a:pPr algn="ctr" fontAlgn="b"/>
                      <a:r>
                        <a:rPr lang="en-US" sz="1100" b="1" i="0" u="none" strike="noStrike">
                          <a:solidFill>
                            <a:srgbClr val="000000"/>
                          </a:solidFill>
                          <a:effectLst/>
                          <a:latin typeface="Calibri" panose="020F0502020204030204" pitchFamily="34" charset="0"/>
                        </a:rPr>
                        <a:t>Online </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AWA</a:t>
                      </a:r>
                    </a:p>
                  </a:txBody>
                  <a:tcPr marL="9525" marR="9525" marT="9525" marB="0" anchor="b"/>
                </a:tc>
                <a:tc>
                  <a:txBody>
                    <a:bodyPr/>
                    <a:lstStyle/>
                    <a:p>
                      <a:pPr algn="ctr" fontAlgn="b"/>
                      <a:r>
                        <a:rPr lang="en-US" sz="1100" b="1" i="0" u="none" strike="noStrike">
                          <a:solidFill>
                            <a:srgbClr val="000000"/>
                          </a:solidFill>
                          <a:effectLst/>
                          <a:latin typeface="Calibri" panose="020F0502020204030204" pitchFamily="34" charset="0"/>
                        </a:rPr>
                        <a:t>Local Church </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Operating Expenses</a:t>
                      </a:r>
                    </a:p>
                  </a:txBody>
                  <a:tcPr marL="9525" marR="9525" marT="9525" marB="0" anchor="b"/>
                </a:tc>
                <a:tc>
                  <a:txBody>
                    <a:bodyPr/>
                    <a:lstStyle/>
                    <a:p>
                      <a:pPr algn="ctr" fontAlgn="b"/>
                      <a:r>
                        <a:rPr lang="en-US" sz="1100" b="1" i="0" u="none" strike="noStrike">
                          <a:solidFill>
                            <a:srgbClr val="000000"/>
                          </a:solidFill>
                          <a:effectLst/>
                          <a:latin typeface="Calibri" panose="020F0502020204030204" pitchFamily="34" charset="0"/>
                        </a:rPr>
                        <a:t>Conference </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Apportionment</a:t>
                      </a:r>
                    </a:p>
                  </a:txBody>
                  <a:tcPr marL="9525" marR="9525" marT="9525" marB="0" anchor="b"/>
                </a:tc>
                <a:tc>
                  <a:txBody>
                    <a:bodyPr/>
                    <a:lstStyle/>
                    <a:p>
                      <a:pPr algn="ctr" fontAlgn="b"/>
                      <a:r>
                        <a:rPr lang="en-US" sz="1100" b="1" i="0" u="none" strike="noStrike">
                          <a:solidFill>
                            <a:srgbClr val="000000"/>
                          </a:solidFill>
                          <a:effectLst/>
                          <a:latin typeface="Calibri" panose="020F0502020204030204" pitchFamily="34" charset="0"/>
                        </a:rPr>
                        <a:t>Conference </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Apportionment</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Paid</a:t>
                      </a:r>
                    </a:p>
                  </a:txBody>
                  <a:tcPr marL="9525" marR="9525" marT="9525" marB="0" anchor="b"/>
                </a:tc>
                <a:tc>
                  <a:txBody>
                    <a:bodyPr/>
                    <a:lstStyle/>
                    <a:p>
                      <a:pPr algn="ctr" fontAlgn="b"/>
                      <a:r>
                        <a:rPr lang="en-US" sz="1100" b="1" i="0" u="none" strike="noStrike">
                          <a:solidFill>
                            <a:srgbClr val="000000"/>
                          </a:solidFill>
                          <a:effectLst/>
                          <a:latin typeface="Calibri" panose="020F0502020204030204" pitchFamily="34" charset="0"/>
                        </a:rPr>
                        <a:t>PAL</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Premiums</a:t>
                      </a:r>
                    </a:p>
                  </a:txBody>
                  <a:tcPr marL="9525" marR="9525" marT="9525" marB="0" anchor="b"/>
                </a:tc>
                <a:tc>
                  <a:txBody>
                    <a:bodyPr/>
                    <a:lstStyle/>
                    <a:p>
                      <a:pPr algn="ctr" fontAlgn="b"/>
                      <a:r>
                        <a:rPr lang="en-US" sz="1100" b="1" i="0" u="none" strike="noStrike">
                          <a:solidFill>
                            <a:srgbClr val="000000"/>
                          </a:solidFill>
                          <a:effectLst/>
                          <a:latin typeface="Calibri" panose="020F0502020204030204" pitchFamily="34" charset="0"/>
                        </a:rPr>
                        <a:t>Per Attendee Giving for Operation</a:t>
                      </a:r>
                    </a:p>
                  </a:txBody>
                  <a:tcPr marL="9525" marR="9525" marT="9525" marB="0" anchor="b"/>
                </a:tc>
                <a:tc>
                  <a:txBody>
                    <a:bodyPr/>
                    <a:lstStyle/>
                    <a:p>
                      <a:pPr algn="ctr" fontAlgn="b"/>
                      <a:r>
                        <a:rPr lang="en-US" sz="1100" b="1" i="0" u="none" strike="noStrike">
                          <a:solidFill>
                            <a:srgbClr val="000000"/>
                          </a:solidFill>
                          <a:effectLst/>
                          <a:latin typeface="Calibri" panose="020F0502020204030204" pitchFamily="34" charset="0"/>
                        </a:rPr>
                        <a:t>Percent of Operations for Apportionments</a:t>
                      </a:r>
                    </a:p>
                  </a:txBody>
                  <a:tcPr marL="9525" marR="9525" marT="9525" marB="0" anchor="b"/>
                </a:tc>
                <a:tc>
                  <a:txBody>
                    <a:bodyPr/>
                    <a:lstStyle/>
                    <a:p>
                      <a:pPr algn="ctr" fontAlgn="b"/>
                      <a:r>
                        <a:rPr lang="en-US" sz="1100" b="1" i="0" u="none" strike="noStrike" dirty="0">
                          <a:solidFill>
                            <a:srgbClr val="000000"/>
                          </a:solidFill>
                          <a:effectLst/>
                          <a:latin typeface="Calibri" panose="020F0502020204030204" pitchFamily="34" charset="0"/>
                        </a:rPr>
                        <a:t>Percent of Operations for PAL</a:t>
                      </a:r>
                    </a:p>
                  </a:txBody>
                  <a:tcPr marL="9525" marR="9525" marT="9525" marB="0" anchor="b"/>
                </a:tc>
                <a:extLst>
                  <a:ext uri="{0D108BD9-81ED-4DB2-BD59-A6C34878D82A}">
                    <a16:rowId xmlns:a16="http://schemas.microsoft.com/office/drawing/2014/main" val="2485985334"/>
                  </a:ext>
                </a:extLst>
              </a:tr>
              <a:tr h="642074">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2016</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115,651</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43,873</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 - </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76,002,278</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10,102,745</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9,377,714</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4,894,252</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$1,732.32</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13.29%</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6.44%</a:t>
                      </a:r>
                    </a:p>
                  </a:txBody>
                  <a:tcPr marL="9525" marR="9525" marT="9525" marB="0" anchor="b"/>
                </a:tc>
                <a:extLst>
                  <a:ext uri="{0D108BD9-81ED-4DB2-BD59-A6C34878D82A}">
                    <a16:rowId xmlns:a16="http://schemas.microsoft.com/office/drawing/2014/main" val="1744166176"/>
                  </a:ext>
                </a:extLst>
              </a:tr>
              <a:tr h="642074">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2017</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114,663</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43,045</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2,369</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75,097,926</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9,656,822</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9,184,572</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4,444,367</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$1,744.64</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12.86%</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5.92%</a:t>
                      </a:r>
                    </a:p>
                  </a:txBody>
                  <a:tcPr marL="9525" marR="9525" marT="9525" marB="0" anchor="b"/>
                </a:tc>
                <a:extLst>
                  <a:ext uri="{0D108BD9-81ED-4DB2-BD59-A6C34878D82A}">
                    <a16:rowId xmlns:a16="http://schemas.microsoft.com/office/drawing/2014/main" val="170920839"/>
                  </a:ext>
                </a:extLst>
              </a:tr>
              <a:tr h="642074">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2018</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112,772</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42,554</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2,888</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75,461,356</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9,027,667</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8,427,422</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4,830,042</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$1,773.31</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11.96%</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6.40%</a:t>
                      </a:r>
                    </a:p>
                  </a:txBody>
                  <a:tcPr marL="9525" marR="9525" marT="9525" marB="0" anchor="b"/>
                </a:tc>
                <a:extLst>
                  <a:ext uri="{0D108BD9-81ED-4DB2-BD59-A6C34878D82A}">
                    <a16:rowId xmlns:a16="http://schemas.microsoft.com/office/drawing/2014/main" val="2219555774"/>
                  </a:ext>
                </a:extLst>
              </a:tr>
              <a:tr h="642074">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2019</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109,625</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40,672</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4,022</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77,042,256</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8,845,829</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7,863,170</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5,468,897</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$1,894.23</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11.48%</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7.10%</a:t>
                      </a:r>
                    </a:p>
                  </a:txBody>
                  <a:tcPr marL="9525" marR="9525" marT="9525" marB="0" anchor="b"/>
                </a:tc>
                <a:extLst>
                  <a:ext uri="{0D108BD9-81ED-4DB2-BD59-A6C34878D82A}">
                    <a16:rowId xmlns:a16="http://schemas.microsoft.com/office/drawing/2014/main" val="4186388500"/>
                  </a:ext>
                </a:extLst>
              </a:tr>
              <a:tr h="642074">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2020</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106,177</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29,229</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59,264</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73,289,078</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8,190,555</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6,967,190</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6,059,200</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$2,507.41</a:t>
                      </a:r>
                    </a:p>
                  </a:txBody>
                  <a:tcPr marL="9525" marR="9525" marT="9525" marB="0" anchor="b"/>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11.18%</a:t>
                      </a:r>
                    </a:p>
                  </a:txBody>
                  <a:tcPr marL="9525" marR="9525" marT="9525" marB="0" anchor="b"/>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8.27%</a:t>
                      </a:r>
                    </a:p>
                  </a:txBody>
                  <a:tcPr marL="9525" marR="9525" marT="9525" marB="0" anchor="b"/>
                </a:tc>
                <a:extLst>
                  <a:ext uri="{0D108BD9-81ED-4DB2-BD59-A6C34878D82A}">
                    <a16:rowId xmlns:a16="http://schemas.microsoft.com/office/drawing/2014/main" val="212666818"/>
                  </a:ext>
                </a:extLst>
              </a:tr>
              <a:tr h="642074">
                <a:tc>
                  <a:txBody>
                    <a:bodyPr/>
                    <a:lstStyle/>
                    <a:p>
                      <a:endParaRPr lang="en-US" sz="1400" b="1">
                        <a:latin typeface="Arial" panose="020B0604020202020204" pitchFamily="34" charset="0"/>
                        <a:cs typeface="Arial" panose="020B0604020202020204" pitchFamily="34" charset="0"/>
                      </a:endParaRPr>
                    </a:p>
                  </a:txBody>
                  <a:tcPr/>
                </a:tc>
                <a:tc>
                  <a:txBody>
                    <a:bodyPr/>
                    <a:lstStyle/>
                    <a:p>
                      <a:endParaRPr lang="en-US" sz="1400" b="1">
                        <a:latin typeface="Arial" panose="020B0604020202020204" pitchFamily="34" charset="0"/>
                        <a:cs typeface="Arial" panose="020B0604020202020204" pitchFamily="34" charset="0"/>
                      </a:endParaRPr>
                    </a:p>
                  </a:txBody>
                  <a:tcPr/>
                </a:tc>
                <a:tc>
                  <a:txBody>
                    <a:bodyPr/>
                    <a:lstStyle/>
                    <a:p>
                      <a:endParaRPr lang="en-US" sz="1400" b="1">
                        <a:latin typeface="Arial" panose="020B0604020202020204" pitchFamily="34" charset="0"/>
                        <a:cs typeface="Arial" panose="020B0604020202020204" pitchFamily="34" charset="0"/>
                      </a:endParaRPr>
                    </a:p>
                  </a:txBody>
                  <a:tcPr/>
                </a:tc>
                <a:tc>
                  <a:txBody>
                    <a:bodyPr/>
                    <a:lstStyle/>
                    <a:p>
                      <a:endParaRPr lang="en-US" sz="1400" b="1" dirty="0">
                        <a:latin typeface="Arial" panose="020B0604020202020204" pitchFamily="34" charset="0"/>
                        <a:cs typeface="Arial" panose="020B0604020202020204" pitchFamily="34" charset="0"/>
                      </a:endParaRPr>
                    </a:p>
                  </a:txBody>
                  <a:tcPr/>
                </a:tc>
                <a:tc>
                  <a:txBody>
                    <a:bodyPr/>
                    <a:lstStyle/>
                    <a:p>
                      <a:endParaRPr lang="en-US" sz="1400" b="1">
                        <a:latin typeface="Arial" panose="020B0604020202020204" pitchFamily="34" charset="0"/>
                        <a:cs typeface="Arial" panose="020B0604020202020204" pitchFamily="34" charset="0"/>
                      </a:endParaRPr>
                    </a:p>
                  </a:txBody>
                  <a:tcPr/>
                </a:tc>
                <a:tc>
                  <a:txBody>
                    <a:bodyPr/>
                    <a:lstStyle/>
                    <a:p>
                      <a:endParaRPr lang="en-US" sz="1400" b="1">
                        <a:latin typeface="Arial" panose="020B0604020202020204" pitchFamily="34" charset="0"/>
                        <a:cs typeface="Arial" panose="020B0604020202020204" pitchFamily="34" charset="0"/>
                      </a:endParaRPr>
                    </a:p>
                  </a:txBody>
                  <a:tcPr/>
                </a:tc>
                <a:tc>
                  <a:txBody>
                    <a:bodyPr/>
                    <a:lstStyle/>
                    <a:p>
                      <a:endParaRPr lang="en-US" sz="1400" b="1">
                        <a:latin typeface="Arial" panose="020B0604020202020204" pitchFamily="34" charset="0"/>
                        <a:cs typeface="Arial" panose="020B0604020202020204" pitchFamily="34" charset="0"/>
                      </a:endParaRPr>
                    </a:p>
                  </a:txBody>
                  <a:tcPr/>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25,696,758</a:t>
                      </a:r>
                    </a:p>
                  </a:txBody>
                  <a:tcPr marL="9525" marR="9525" marT="9525" marB="0" anchor="b"/>
                </a:tc>
                <a:tc>
                  <a:txBody>
                    <a:bodyPr/>
                    <a:lstStyle/>
                    <a:p>
                      <a:endParaRPr lang="en-US" sz="1400" b="1">
                        <a:latin typeface="Arial" panose="020B0604020202020204" pitchFamily="34" charset="0"/>
                        <a:cs typeface="Arial" panose="020B0604020202020204" pitchFamily="34" charset="0"/>
                      </a:endParaRPr>
                    </a:p>
                  </a:txBody>
                  <a:tcPr/>
                </a:tc>
                <a:tc>
                  <a:txBody>
                    <a:bodyPr/>
                    <a:lstStyle/>
                    <a:p>
                      <a:endParaRPr lang="en-US" sz="1400" b="1">
                        <a:latin typeface="Arial" panose="020B0604020202020204" pitchFamily="34" charset="0"/>
                        <a:cs typeface="Arial" panose="020B0604020202020204" pitchFamily="34" charset="0"/>
                      </a:endParaRPr>
                    </a:p>
                  </a:txBody>
                  <a:tcPr/>
                </a:tc>
                <a:tc>
                  <a:txBody>
                    <a:bodyPr/>
                    <a:lstStyle/>
                    <a:p>
                      <a:endParaRPr lang="en-US"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41189054"/>
                  </a:ext>
                </a:extLst>
              </a:tr>
            </a:tbl>
          </a:graphicData>
        </a:graphic>
      </p:graphicFrame>
    </p:spTree>
    <p:extLst>
      <p:ext uri="{BB962C8B-B14F-4D97-AF65-F5344CB8AC3E}">
        <p14:creationId xmlns:p14="http://schemas.microsoft.com/office/powerpoint/2010/main" val="18391707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52400"/>
            <a:ext cx="7162800" cy="923330"/>
          </a:xfrm>
          <a:prstGeom prst="rect">
            <a:avLst/>
          </a:prstGeom>
          <a:noFill/>
        </p:spPr>
        <p:txBody>
          <a:bodyPr wrap="square" rtlCol="0">
            <a:spAutoFit/>
          </a:bodyPr>
          <a:lstStyle/>
          <a:p>
            <a:r>
              <a:rPr lang="en-US" sz="5400" dirty="0">
                <a:latin typeface="Maiandra GD" panose="020E0502030308020204" pitchFamily="34" charset="0"/>
              </a:rPr>
              <a:t>Giving Tracking Sheet</a:t>
            </a:r>
          </a:p>
        </p:txBody>
      </p:sp>
      <p:graphicFrame>
        <p:nvGraphicFramePr>
          <p:cNvPr id="4" name="Table 3"/>
          <p:cNvGraphicFramePr>
            <a:graphicFrameLocks noGrp="1"/>
          </p:cNvGraphicFramePr>
          <p:nvPr>
            <p:extLst>
              <p:ext uri="{D42A27DB-BD31-4B8C-83A1-F6EECF244321}">
                <p14:modId xmlns:p14="http://schemas.microsoft.com/office/powerpoint/2010/main" val="3482278765"/>
              </p:ext>
            </p:extLst>
          </p:nvPr>
        </p:nvGraphicFramePr>
        <p:xfrm>
          <a:off x="228600" y="1103162"/>
          <a:ext cx="8806326" cy="5221435"/>
        </p:xfrm>
        <a:graphic>
          <a:graphicData uri="http://schemas.openxmlformats.org/drawingml/2006/table">
            <a:tbl>
              <a:tblPr>
                <a:tableStyleId>{5C22544A-7EE6-4342-B048-85BDC9FD1C3A}</a:tableStyleId>
              </a:tblPr>
              <a:tblGrid>
                <a:gridCol w="257038">
                  <a:extLst>
                    <a:ext uri="{9D8B030D-6E8A-4147-A177-3AD203B41FA5}">
                      <a16:colId xmlns:a16="http://schemas.microsoft.com/office/drawing/2014/main" val="20000"/>
                    </a:ext>
                  </a:extLst>
                </a:gridCol>
                <a:gridCol w="290564">
                  <a:extLst>
                    <a:ext uri="{9D8B030D-6E8A-4147-A177-3AD203B41FA5}">
                      <a16:colId xmlns:a16="http://schemas.microsoft.com/office/drawing/2014/main" val="20001"/>
                    </a:ext>
                  </a:extLst>
                </a:gridCol>
                <a:gridCol w="324090">
                  <a:extLst>
                    <a:ext uri="{9D8B030D-6E8A-4147-A177-3AD203B41FA5}">
                      <a16:colId xmlns:a16="http://schemas.microsoft.com/office/drawing/2014/main" val="20002"/>
                    </a:ext>
                  </a:extLst>
                </a:gridCol>
                <a:gridCol w="357617">
                  <a:extLst>
                    <a:ext uri="{9D8B030D-6E8A-4147-A177-3AD203B41FA5}">
                      <a16:colId xmlns:a16="http://schemas.microsoft.com/office/drawing/2014/main" val="20003"/>
                    </a:ext>
                  </a:extLst>
                </a:gridCol>
                <a:gridCol w="346442">
                  <a:extLst>
                    <a:ext uri="{9D8B030D-6E8A-4147-A177-3AD203B41FA5}">
                      <a16:colId xmlns:a16="http://schemas.microsoft.com/office/drawing/2014/main" val="20004"/>
                    </a:ext>
                  </a:extLst>
                </a:gridCol>
                <a:gridCol w="324090">
                  <a:extLst>
                    <a:ext uri="{9D8B030D-6E8A-4147-A177-3AD203B41FA5}">
                      <a16:colId xmlns:a16="http://schemas.microsoft.com/office/drawing/2014/main" val="20005"/>
                    </a:ext>
                  </a:extLst>
                </a:gridCol>
                <a:gridCol w="547602">
                  <a:extLst>
                    <a:ext uri="{9D8B030D-6E8A-4147-A177-3AD203B41FA5}">
                      <a16:colId xmlns:a16="http://schemas.microsoft.com/office/drawing/2014/main" val="20006"/>
                    </a:ext>
                  </a:extLst>
                </a:gridCol>
                <a:gridCol w="692884">
                  <a:extLst>
                    <a:ext uri="{9D8B030D-6E8A-4147-A177-3AD203B41FA5}">
                      <a16:colId xmlns:a16="http://schemas.microsoft.com/office/drawing/2014/main" val="20007"/>
                    </a:ext>
                  </a:extLst>
                </a:gridCol>
                <a:gridCol w="614655">
                  <a:extLst>
                    <a:ext uri="{9D8B030D-6E8A-4147-A177-3AD203B41FA5}">
                      <a16:colId xmlns:a16="http://schemas.microsoft.com/office/drawing/2014/main" val="20008"/>
                    </a:ext>
                  </a:extLst>
                </a:gridCol>
                <a:gridCol w="502899">
                  <a:extLst>
                    <a:ext uri="{9D8B030D-6E8A-4147-A177-3AD203B41FA5}">
                      <a16:colId xmlns:a16="http://schemas.microsoft.com/office/drawing/2014/main" val="20009"/>
                    </a:ext>
                  </a:extLst>
                </a:gridCol>
                <a:gridCol w="793464">
                  <a:extLst>
                    <a:ext uri="{9D8B030D-6E8A-4147-A177-3AD203B41FA5}">
                      <a16:colId xmlns:a16="http://schemas.microsoft.com/office/drawing/2014/main" val="20010"/>
                    </a:ext>
                  </a:extLst>
                </a:gridCol>
                <a:gridCol w="648182">
                  <a:extLst>
                    <a:ext uri="{9D8B030D-6E8A-4147-A177-3AD203B41FA5}">
                      <a16:colId xmlns:a16="http://schemas.microsoft.com/office/drawing/2014/main" val="20011"/>
                    </a:ext>
                  </a:extLst>
                </a:gridCol>
                <a:gridCol w="603479">
                  <a:extLst>
                    <a:ext uri="{9D8B030D-6E8A-4147-A177-3AD203B41FA5}">
                      <a16:colId xmlns:a16="http://schemas.microsoft.com/office/drawing/2014/main" val="20012"/>
                    </a:ext>
                  </a:extLst>
                </a:gridCol>
                <a:gridCol w="625830">
                  <a:extLst>
                    <a:ext uri="{9D8B030D-6E8A-4147-A177-3AD203B41FA5}">
                      <a16:colId xmlns:a16="http://schemas.microsoft.com/office/drawing/2014/main" val="20013"/>
                    </a:ext>
                  </a:extLst>
                </a:gridCol>
                <a:gridCol w="413495">
                  <a:extLst>
                    <a:ext uri="{9D8B030D-6E8A-4147-A177-3AD203B41FA5}">
                      <a16:colId xmlns:a16="http://schemas.microsoft.com/office/drawing/2014/main" val="20014"/>
                    </a:ext>
                  </a:extLst>
                </a:gridCol>
                <a:gridCol w="447021">
                  <a:extLst>
                    <a:ext uri="{9D8B030D-6E8A-4147-A177-3AD203B41FA5}">
                      <a16:colId xmlns:a16="http://schemas.microsoft.com/office/drawing/2014/main" val="20015"/>
                    </a:ext>
                  </a:extLst>
                </a:gridCol>
                <a:gridCol w="391144">
                  <a:extLst>
                    <a:ext uri="{9D8B030D-6E8A-4147-A177-3AD203B41FA5}">
                      <a16:colId xmlns:a16="http://schemas.microsoft.com/office/drawing/2014/main" val="20016"/>
                    </a:ext>
                  </a:extLst>
                </a:gridCol>
                <a:gridCol w="625830">
                  <a:extLst>
                    <a:ext uri="{9D8B030D-6E8A-4147-A177-3AD203B41FA5}">
                      <a16:colId xmlns:a16="http://schemas.microsoft.com/office/drawing/2014/main" val="20017"/>
                    </a:ext>
                  </a:extLst>
                </a:gridCol>
              </a:tblGrid>
              <a:tr h="134107">
                <a:tc>
                  <a:txBody>
                    <a:bodyPr/>
                    <a:lstStyle/>
                    <a:p>
                      <a:pPr algn="r" fontAlgn="b"/>
                      <a:r>
                        <a:rPr lang="en-US" sz="700" u="none" strike="noStrike">
                          <a:effectLst/>
                        </a:rPr>
                        <a:t>2012</a:t>
                      </a:r>
                      <a:endParaRPr lang="en-US" sz="700" b="1"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        </a:t>
                      </a:r>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KIDS</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1st TIME</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00"/>
                  </a:ext>
                </a:extLst>
              </a:tr>
              <a:tr h="134107">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8:00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9:30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11:00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5:30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MO ATTEND &amp;</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TOTAL</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AVG PER</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MO OFFERING &amp;</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PRESCHOOL</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PDO</a:t>
                      </a:r>
                      <a:endParaRPr lang="en-US" sz="700" b="0" i="0" u="none" strike="noStrike">
                        <a:effectLst/>
                        <a:latin typeface="Arial" panose="020B0604020202020204" pitchFamily="34" charset="0"/>
                      </a:endParaRPr>
                    </a:p>
                  </a:txBody>
                  <a:tcPr marL="6705" marR="6705" marT="6705" marB="0" anchor="b"/>
                </a:tc>
                <a:tc gridSpan="2">
                  <a:txBody>
                    <a:bodyPr/>
                    <a:lstStyle/>
                    <a:p>
                      <a:pPr algn="l" fontAlgn="b"/>
                      <a:r>
                        <a:rPr lang="en-US" sz="700" u="none" strike="noStrike">
                          <a:effectLst/>
                        </a:rPr>
                        <a:t>SUNDAY SCHOOL</a:t>
                      </a:r>
                      <a:endParaRPr lang="en-US" sz="700" b="0" i="0" u="none" strike="noStrike">
                        <a:effectLst/>
                        <a:latin typeface="Arial" panose="020B0604020202020204" pitchFamily="34" charset="0"/>
                      </a:endParaRPr>
                    </a:p>
                  </a:txBody>
                  <a:tcPr marL="6705" marR="6705" marT="6705" marB="0" anchor="b"/>
                </a:tc>
                <a:tc hMerge="1">
                  <a:txBody>
                    <a:bodyPr/>
                    <a:lstStyle/>
                    <a:p>
                      <a:endParaRPr lang="en-US"/>
                    </a:p>
                  </a:txBody>
                  <a:tcPr/>
                </a:tc>
                <a:tc>
                  <a:txBody>
                    <a:bodyPr/>
                    <a:lstStyle/>
                    <a:p>
                      <a:pPr algn="ctr" fontAlgn="b"/>
                      <a:r>
                        <a:rPr lang="en-US" sz="700" u="none" strike="noStrike">
                          <a:effectLst/>
                        </a:rPr>
                        <a:t>VISITOR</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TOTAL</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01"/>
                  </a:ext>
                </a:extLst>
              </a:tr>
              <a:tr h="221275">
                <a:tc>
                  <a:txBody>
                    <a:bodyPr/>
                    <a:lstStyle/>
                    <a:p>
                      <a:pPr algn="ctr" fontAlgn="b"/>
                      <a:r>
                        <a:rPr lang="en-US" sz="700" u="none" strike="noStrike">
                          <a:effectLst/>
                        </a:rPr>
                        <a:t>SVC</a:t>
                      </a:r>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DATE</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1ST</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2ND</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3RD</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4TH</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TOTAL</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AVG WKLY ATT</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OFFERING</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ATTENDEE</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AVG WKLY OFF</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BUILDING</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RECEIPTS</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RECEIPTS</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ATTEND.</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OFFER.</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FAMILIES</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INCOME</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02"/>
                  </a:ext>
                </a:extLst>
              </a:tr>
              <a:tr h="134107">
                <a:tc>
                  <a:txBody>
                    <a:bodyPr/>
                    <a:lstStyle/>
                    <a:p>
                      <a:pPr algn="r" fontAlgn="b"/>
                      <a:r>
                        <a:rPr lang="en-US" sz="700" u="none" strike="noStrike">
                          <a:effectLst/>
                        </a:rPr>
                        <a:t>1</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1/1</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125</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195</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JANUARY</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$25.64 </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JANUARY</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03"/>
                  </a:ext>
                </a:extLst>
              </a:tr>
              <a:tr h="134107">
                <a:tc>
                  <a:txBody>
                    <a:bodyPr/>
                    <a:lstStyle/>
                    <a:p>
                      <a:pPr algn="r" fontAlgn="b"/>
                      <a:r>
                        <a:rPr lang="en-US" sz="700" u="none" strike="noStrike">
                          <a:effectLst/>
                        </a:rPr>
                        <a:t>2</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1/8</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12</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25</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122</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45</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204</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1,056</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$24.51 </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$25,000.00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04"/>
                  </a:ext>
                </a:extLst>
              </a:tr>
              <a:tr h="134107">
                <a:tc>
                  <a:txBody>
                    <a:bodyPr/>
                    <a:lstStyle/>
                    <a:p>
                      <a:pPr algn="r" fontAlgn="b"/>
                      <a:r>
                        <a:rPr lang="en-US" sz="700" u="none" strike="noStrike">
                          <a:effectLst/>
                        </a:rPr>
                        <a:t>3</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1/15</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35</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14</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127</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43</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219</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211</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$22.83 </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05"/>
                  </a:ext>
                </a:extLst>
              </a:tr>
              <a:tr h="134107">
                <a:tc>
                  <a:txBody>
                    <a:bodyPr/>
                    <a:lstStyle/>
                    <a:p>
                      <a:pPr algn="r" fontAlgn="b"/>
                      <a:r>
                        <a:rPr lang="en-US" sz="700" u="none" strike="noStrike">
                          <a:effectLst/>
                        </a:rPr>
                        <a:t>4</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1/22</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33</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27</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122</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47</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229</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$21.83 </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06"/>
                  </a:ext>
                </a:extLst>
              </a:tr>
              <a:tr h="134107">
                <a:tc>
                  <a:txBody>
                    <a:bodyPr/>
                    <a:lstStyle/>
                    <a:p>
                      <a:pPr algn="r" fontAlgn="b"/>
                      <a:r>
                        <a:rPr lang="en-US" sz="700" u="none" strike="noStrike">
                          <a:effectLst/>
                        </a:rPr>
                        <a:t>5</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1/29</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27</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22</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120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209</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$23.92 </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07"/>
                  </a:ext>
                </a:extLst>
              </a:tr>
              <a:tr h="134107">
                <a:tc>
                  <a:txBody>
                    <a:bodyPr/>
                    <a:lstStyle/>
                    <a:p>
                      <a:pPr algn="r" fontAlgn="b"/>
                      <a:r>
                        <a:rPr lang="en-US" sz="700" u="none" strike="noStrike">
                          <a:effectLst/>
                        </a:rPr>
                        <a:t>6</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2/5</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FEBRUARY</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FEBRUARY</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08"/>
                  </a:ext>
                </a:extLst>
              </a:tr>
              <a:tr h="134107">
                <a:tc>
                  <a:txBody>
                    <a:bodyPr/>
                    <a:lstStyle/>
                    <a:p>
                      <a:pPr algn="r" fontAlgn="b"/>
                      <a:r>
                        <a:rPr lang="en-US" sz="700" u="none" strike="noStrike">
                          <a:effectLst/>
                        </a:rPr>
                        <a:t>7</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2/12</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09"/>
                  </a:ext>
                </a:extLst>
              </a:tr>
              <a:tr h="134107">
                <a:tc>
                  <a:txBody>
                    <a:bodyPr/>
                    <a:lstStyle/>
                    <a:p>
                      <a:pPr algn="r" fontAlgn="b"/>
                      <a:r>
                        <a:rPr lang="en-US" sz="700" u="none" strike="noStrike">
                          <a:effectLst/>
                        </a:rPr>
                        <a:t>8</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2/19</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10"/>
                  </a:ext>
                </a:extLst>
              </a:tr>
              <a:tr h="134107">
                <a:tc>
                  <a:txBody>
                    <a:bodyPr/>
                    <a:lstStyle/>
                    <a:p>
                      <a:pPr algn="r" fontAlgn="b"/>
                      <a:r>
                        <a:rPr lang="en-US" sz="700" u="none" strike="noStrike">
                          <a:effectLst/>
                        </a:rPr>
                        <a:t>9</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2/26</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11"/>
                  </a:ext>
                </a:extLst>
              </a:tr>
              <a:tr h="134107">
                <a:tc>
                  <a:txBody>
                    <a:bodyPr/>
                    <a:lstStyle/>
                    <a:p>
                      <a:pPr algn="r" fontAlgn="b"/>
                      <a:r>
                        <a:rPr lang="en-US" sz="700" u="none" strike="noStrike">
                          <a:effectLst/>
                        </a:rPr>
                        <a:t>10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3/4</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MARCH</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MARCH</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12"/>
                  </a:ext>
                </a:extLst>
              </a:tr>
              <a:tr h="134107">
                <a:tc>
                  <a:txBody>
                    <a:bodyPr/>
                    <a:lstStyle/>
                    <a:p>
                      <a:pPr algn="r" fontAlgn="b"/>
                      <a:r>
                        <a:rPr lang="en-US" sz="700" u="none" strike="noStrike">
                          <a:effectLst/>
                        </a:rPr>
                        <a:t>11</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3/11</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13"/>
                  </a:ext>
                </a:extLst>
              </a:tr>
              <a:tr h="134107">
                <a:tc>
                  <a:txBody>
                    <a:bodyPr/>
                    <a:lstStyle/>
                    <a:p>
                      <a:pPr algn="r" fontAlgn="b"/>
                      <a:r>
                        <a:rPr lang="en-US" sz="700" u="none" strike="noStrike">
                          <a:effectLst/>
                        </a:rPr>
                        <a:t>12</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3/18</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14"/>
                  </a:ext>
                </a:extLst>
              </a:tr>
              <a:tr h="134107">
                <a:tc>
                  <a:txBody>
                    <a:bodyPr/>
                    <a:lstStyle/>
                    <a:p>
                      <a:pPr algn="r" fontAlgn="b"/>
                      <a:r>
                        <a:rPr lang="en-US" sz="700" u="none" strike="noStrike">
                          <a:effectLst/>
                        </a:rPr>
                        <a:t>13</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3/25</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15"/>
                  </a:ext>
                </a:extLst>
              </a:tr>
              <a:tr h="134107">
                <a:tc>
                  <a:txBody>
                    <a:bodyPr/>
                    <a:lstStyle/>
                    <a:p>
                      <a:pPr algn="r" fontAlgn="b"/>
                      <a:r>
                        <a:rPr lang="en-US" sz="700" u="none" strike="noStrike">
                          <a:effectLst/>
                        </a:rPr>
                        <a:t>14</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4/1</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APRIL</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APRIL</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16"/>
                  </a:ext>
                </a:extLst>
              </a:tr>
              <a:tr h="134107">
                <a:tc>
                  <a:txBody>
                    <a:bodyPr/>
                    <a:lstStyle/>
                    <a:p>
                      <a:pPr algn="r" fontAlgn="b"/>
                      <a:r>
                        <a:rPr lang="en-US" sz="700" u="none" strike="noStrike">
                          <a:effectLst/>
                        </a:rPr>
                        <a:t>15</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4/8</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17"/>
                  </a:ext>
                </a:extLst>
              </a:tr>
              <a:tr h="134107">
                <a:tc>
                  <a:txBody>
                    <a:bodyPr/>
                    <a:lstStyle/>
                    <a:p>
                      <a:pPr algn="r" fontAlgn="b"/>
                      <a:r>
                        <a:rPr lang="en-US" sz="700" u="none" strike="noStrike">
                          <a:effectLst/>
                        </a:rPr>
                        <a:t>16</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4/15</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18"/>
                  </a:ext>
                </a:extLst>
              </a:tr>
              <a:tr h="134107">
                <a:tc>
                  <a:txBody>
                    <a:bodyPr/>
                    <a:lstStyle/>
                    <a:p>
                      <a:pPr algn="l" fontAlgn="b"/>
                      <a:r>
                        <a:rPr lang="en-US" sz="700" u="none" strike="noStrike">
                          <a:effectLst/>
                        </a:rPr>
                        <a:t>17{2}</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4/22</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19"/>
                  </a:ext>
                </a:extLst>
              </a:tr>
              <a:tr h="134107">
                <a:tc>
                  <a:txBody>
                    <a:bodyPr/>
                    <a:lstStyle/>
                    <a:p>
                      <a:pPr algn="r" fontAlgn="b"/>
                      <a:r>
                        <a:rPr lang="en-US" sz="700" u="none" strike="noStrike">
                          <a:effectLst/>
                        </a:rPr>
                        <a:t>18</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4/29</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MAY</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MAY</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20"/>
                  </a:ext>
                </a:extLst>
              </a:tr>
              <a:tr h="134107">
                <a:tc>
                  <a:txBody>
                    <a:bodyPr/>
                    <a:lstStyle/>
                    <a:p>
                      <a:pPr algn="r" fontAlgn="b"/>
                      <a:r>
                        <a:rPr lang="en-US" sz="700" u="none" strike="noStrike">
                          <a:effectLst/>
                        </a:rPr>
                        <a:t>19</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5/6</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21"/>
                  </a:ext>
                </a:extLst>
              </a:tr>
              <a:tr h="134107">
                <a:tc>
                  <a:txBody>
                    <a:bodyPr/>
                    <a:lstStyle/>
                    <a:p>
                      <a:pPr algn="r" fontAlgn="b"/>
                      <a:r>
                        <a:rPr lang="en-US" sz="700" u="none" strike="noStrike">
                          <a:effectLst/>
                        </a:rPr>
                        <a:t>20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5/13</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22"/>
                  </a:ext>
                </a:extLst>
              </a:tr>
              <a:tr h="134107">
                <a:tc>
                  <a:txBody>
                    <a:bodyPr/>
                    <a:lstStyle/>
                    <a:p>
                      <a:pPr algn="r" fontAlgn="b"/>
                      <a:r>
                        <a:rPr lang="en-US" sz="700" u="none" strike="noStrike">
                          <a:effectLst/>
                        </a:rPr>
                        <a:t>21</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5/20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23"/>
                  </a:ext>
                </a:extLst>
              </a:tr>
              <a:tr h="134107">
                <a:tc>
                  <a:txBody>
                    <a:bodyPr/>
                    <a:lstStyle/>
                    <a:p>
                      <a:pPr algn="r" fontAlgn="b"/>
                      <a:r>
                        <a:rPr lang="en-US" sz="700" u="none" strike="noStrike">
                          <a:effectLst/>
                        </a:rPr>
                        <a:t>22</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5/27</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24"/>
                  </a:ext>
                </a:extLst>
              </a:tr>
              <a:tr h="134107">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 </a:t>
                      </a:r>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 </a:t>
                      </a:r>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 </a:t>
                      </a:r>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25"/>
                  </a:ext>
                </a:extLst>
              </a:tr>
              <a:tr h="225957">
                <a:tc gridSpan="2">
                  <a:txBody>
                    <a:bodyPr/>
                    <a:lstStyle/>
                    <a:p>
                      <a:pPr algn="l" fontAlgn="b"/>
                      <a:r>
                        <a:rPr lang="en-US" sz="700" u="none" strike="noStrike">
                          <a:effectLst/>
                        </a:rPr>
                        <a:t>YTD:ATTENDANCE</a:t>
                      </a:r>
                      <a:endParaRPr lang="en-US" sz="700" b="0" i="0" u="none" strike="noStrike">
                        <a:effectLst/>
                        <a:latin typeface="Arial" panose="020B0604020202020204" pitchFamily="34" charset="0"/>
                      </a:endParaRPr>
                    </a:p>
                  </a:txBody>
                  <a:tcPr marL="6705" marR="6705" marT="6705" marB="0" anchor="b"/>
                </a:tc>
                <a:tc hMerge="1">
                  <a:txBody>
                    <a:bodyPr/>
                    <a:lstStyle/>
                    <a:p>
                      <a:endParaRPr lang="en-US"/>
                    </a:p>
                  </a:txBody>
                  <a:tcPr/>
                </a:tc>
                <a:tc>
                  <a:txBody>
                    <a:bodyPr/>
                    <a:lstStyle/>
                    <a:p>
                      <a:pPr algn="r" fontAlgn="b"/>
                      <a:r>
                        <a:rPr lang="en-US" sz="700" u="none" strike="noStrike">
                          <a:effectLst/>
                        </a:rPr>
                        <a:t>117</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108</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616</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215</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1,056</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OFFERING</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$25,000.00 </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$25,000.00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26"/>
                  </a:ext>
                </a:extLst>
              </a:tr>
              <a:tr h="134107">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*Average</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VISITOR</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TOTAL</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27"/>
                  </a:ext>
                </a:extLst>
              </a:tr>
              <a:tr h="221275">
                <a:tc gridSpan="3">
                  <a:txBody>
                    <a:bodyPr/>
                    <a:lstStyle/>
                    <a:p>
                      <a:pPr algn="l" fontAlgn="b"/>
                      <a:r>
                        <a:rPr lang="en-US" sz="700" u="none" strike="noStrike">
                          <a:effectLst/>
                        </a:rPr>
                        <a:t># OF WEEKS:</a:t>
                      </a:r>
                      <a:endParaRPr lang="en-US" sz="700" b="0" i="0" u="none" strike="noStrike">
                        <a:effectLst/>
                        <a:latin typeface="Arial" panose="020B0604020202020204" pitchFamily="34" charset="0"/>
                      </a:endParaRPr>
                    </a:p>
                  </a:txBody>
                  <a:tcPr marL="6705" marR="6705" marT="6705" marB="0" anchor="b"/>
                </a:tc>
                <a:tc hMerge="1">
                  <a:txBody>
                    <a:bodyPr/>
                    <a:lstStyle/>
                    <a:p>
                      <a:endParaRPr lang="en-US"/>
                    </a:p>
                  </a:txBody>
                  <a:tcPr/>
                </a:tc>
                <a:tc hMerge="1">
                  <a:txBody>
                    <a:bodyPr/>
                    <a:lstStyle/>
                    <a:p>
                      <a:endParaRPr lang="en-US"/>
                    </a:p>
                  </a:txBody>
                  <a:tcPr/>
                </a:tc>
                <a:tc>
                  <a:txBody>
                    <a:bodyPr/>
                    <a:lstStyle/>
                    <a:p>
                      <a:pPr algn="r" fontAlgn="b"/>
                      <a:r>
                        <a:rPr lang="en-US" sz="700" u="none" strike="noStrike">
                          <a:effectLst/>
                        </a:rPr>
                        <a:t>5</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BUILDING</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PRESCHOOL</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PDO</a:t>
                      </a:r>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SS ATT</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SS OFF</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FAMILIES</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INCOME</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28"/>
                  </a:ext>
                </a:extLst>
              </a:tr>
              <a:tr h="134107">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29"/>
                  </a:ext>
                </a:extLst>
              </a:tr>
              <a:tr h="221275">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SS WEEK</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30"/>
                  </a:ext>
                </a:extLst>
              </a:tr>
              <a:tr h="134107">
                <a:tc gridSpan="3">
                  <a:txBody>
                    <a:bodyPr/>
                    <a:lstStyle/>
                    <a:p>
                      <a:pPr algn="l" fontAlgn="b"/>
                      <a:r>
                        <a:rPr lang="en-US" sz="700" u="none" strike="noStrike">
                          <a:effectLst/>
                        </a:rPr>
                        <a:t>YTD. AVERAGE</a:t>
                      </a:r>
                      <a:endParaRPr lang="en-US" sz="700" b="0" i="0" u="none" strike="noStrike">
                        <a:effectLst/>
                        <a:latin typeface="Arial" panose="020B0604020202020204" pitchFamily="34" charset="0"/>
                      </a:endParaRPr>
                    </a:p>
                  </a:txBody>
                  <a:tcPr marL="6705" marR="6705" marT="6705" marB="0" anchor="b"/>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31"/>
                  </a:ext>
                </a:extLst>
              </a:tr>
              <a:tr h="221275">
                <a:tc gridSpan="2">
                  <a:txBody>
                    <a:bodyPr/>
                    <a:lstStyle/>
                    <a:p>
                      <a:pPr algn="l" fontAlgn="b"/>
                      <a:r>
                        <a:rPr lang="en-US" sz="700" u="none" strike="noStrike">
                          <a:effectLst/>
                        </a:rPr>
                        <a:t>ATTENDANCE</a:t>
                      </a:r>
                      <a:endParaRPr lang="en-US" sz="700" b="0" i="0" u="none" strike="noStrike">
                        <a:effectLst/>
                        <a:latin typeface="Arial" panose="020B0604020202020204" pitchFamily="34" charset="0"/>
                      </a:endParaRPr>
                    </a:p>
                  </a:txBody>
                  <a:tcPr marL="6705" marR="6705" marT="6705" marB="0" anchor="b"/>
                </a:tc>
                <a:tc hMerge="1">
                  <a:txBody>
                    <a:bodyPr/>
                    <a:lstStyle/>
                    <a:p>
                      <a:endParaRPr lang="en-US"/>
                    </a:p>
                  </a:txBody>
                  <a:tcPr/>
                </a:tc>
                <a:tc>
                  <a:txBody>
                    <a:bodyPr/>
                    <a:lstStyle/>
                    <a:p>
                      <a:pPr algn="r" fontAlgn="b"/>
                      <a:r>
                        <a:rPr lang="en-US" sz="700" u="none" strike="noStrike">
                          <a:effectLst/>
                        </a:rPr>
                        <a:t>23</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22</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123</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43</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211</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OFFERING</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$23.67 </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-(PER ATTENDEE)</a:t>
                      </a:r>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r>
                        <a:rPr lang="en-US" sz="700" u="none" strike="noStrike">
                          <a:effectLst/>
                        </a:rPr>
                        <a:t>AVERAGES:</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ctr" fontAlgn="b"/>
                      <a:r>
                        <a:rPr lang="en-US" sz="700" u="none" strike="noStrike">
                          <a:effectLst/>
                        </a:rPr>
                        <a:t>#DIV/0!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0</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32"/>
                  </a:ext>
                </a:extLst>
              </a:tr>
              <a:tr h="221275">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$5,000.00 </a:t>
                      </a:r>
                      <a:endParaRPr lang="en-US" sz="700" b="0" i="0" u="none" strike="noStrike">
                        <a:effectLst/>
                        <a:latin typeface="Arial" panose="020B0604020202020204" pitchFamily="34" charset="0"/>
                      </a:endParaRPr>
                    </a:p>
                  </a:txBody>
                  <a:tcPr marL="6705" marR="6705" marT="6705" marB="0" anchor="b"/>
                </a:tc>
                <a:tc>
                  <a:txBody>
                    <a:bodyPr/>
                    <a:lstStyle/>
                    <a:p>
                      <a:pPr algn="r" fontAlgn="b"/>
                      <a:r>
                        <a:rPr lang="en-US" sz="700" u="none" strike="noStrike">
                          <a:effectLst/>
                        </a:rPr>
                        <a:t>$23.67 </a:t>
                      </a:r>
                      <a:endParaRPr lang="en-US" sz="700" b="0" i="0" u="none" strike="noStrike">
                        <a:effectLst/>
                        <a:latin typeface="Arial" panose="020B0604020202020204" pitchFamily="34" charset="0"/>
                      </a:endParaRPr>
                    </a:p>
                  </a:txBody>
                  <a:tcPr marL="6705" marR="6705" marT="6705" marB="0" anchor="b"/>
                </a:tc>
                <a:tc gridSpan="3">
                  <a:txBody>
                    <a:bodyPr/>
                    <a:lstStyle/>
                    <a:p>
                      <a:pPr algn="l" fontAlgn="b"/>
                      <a:r>
                        <a:rPr lang="en-US" sz="700" u="none" strike="noStrike">
                          <a:effectLst/>
                        </a:rPr>
                        <a:t>-(PER ATTENDEE INCLUDING BUILDING)</a:t>
                      </a:r>
                      <a:endParaRPr lang="en-US" sz="700" b="0" i="0" u="none" strike="noStrike">
                        <a:effectLst/>
                        <a:latin typeface="Arial" panose="020B0604020202020204" pitchFamily="34" charset="0"/>
                      </a:endParaRPr>
                    </a:p>
                  </a:txBody>
                  <a:tcPr marL="6705" marR="6705" marT="6705" marB="0" anchor="b"/>
                </a:tc>
                <a:tc hMerge="1">
                  <a:txBody>
                    <a:bodyPr/>
                    <a:lstStyle/>
                    <a:p>
                      <a:endParaRPr lang="en-US"/>
                    </a:p>
                  </a:txBody>
                  <a:tcPr/>
                </a:tc>
                <a:tc hMerge="1">
                  <a:txBody>
                    <a:bodyPr/>
                    <a:lstStyle/>
                    <a:p>
                      <a:endParaRPr lang="en-US"/>
                    </a:p>
                  </a:txBody>
                  <a:tcPr/>
                </a:tc>
                <a:tc gridSpan="4">
                  <a:txBody>
                    <a:bodyPr/>
                    <a:lstStyle/>
                    <a:p>
                      <a:pPr algn="l" fontAlgn="b"/>
                      <a:r>
                        <a:rPr lang="en-US" sz="700" u="none" strike="noStrike">
                          <a:effectLst/>
                        </a:rPr>
                        <a:t>ATTENDANCE IS ONLY PRE K - 5TH GRADE</a:t>
                      </a:r>
                      <a:endParaRPr lang="en-US" sz="700" b="0" i="0" u="none" strike="noStrike">
                        <a:effectLst/>
                        <a:latin typeface="Arial" panose="020B0604020202020204" pitchFamily="34" charset="0"/>
                      </a:endParaRPr>
                    </a:p>
                  </a:txBody>
                  <a:tcPr marL="6705" marR="6705" marT="670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panose="020B0604020202020204" pitchFamily="34" charset="0"/>
                      </a:endParaRPr>
                    </a:p>
                  </a:txBody>
                  <a:tcPr marL="6705" marR="6705" marT="6705" marB="0" anchor="b"/>
                </a:tc>
                <a:extLst>
                  <a:ext uri="{0D108BD9-81ED-4DB2-BD59-A6C34878D82A}">
                    <a16:rowId xmlns:a16="http://schemas.microsoft.com/office/drawing/2014/main" val="10033"/>
                  </a:ext>
                </a:extLst>
              </a:tr>
              <a:tr h="134107">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ctr"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a:effectLst/>
                        <a:latin typeface="Arial" panose="020B0604020202020204" pitchFamily="34" charset="0"/>
                      </a:endParaRPr>
                    </a:p>
                  </a:txBody>
                  <a:tcPr marL="6705" marR="6705" marT="6705" marB="0" anchor="b"/>
                </a:tc>
                <a:tc gridSpan="3">
                  <a:txBody>
                    <a:bodyPr/>
                    <a:lstStyle/>
                    <a:p>
                      <a:pPr algn="l" fontAlgn="b"/>
                      <a:r>
                        <a:rPr lang="en-US" sz="700" u="none" strike="noStrike">
                          <a:effectLst/>
                        </a:rPr>
                        <a:t>NO YOUTH OR NURSERY</a:t>
                      </a:r>
                      <a:endParaRPr lang="en-US" sz="700" b="0" i="0" u="none" strike="noStrike">
                        <a:effectLst/>
                        <a:latin typeface="Arial" panose="020B0604020202020204" pitchFamily="34" charset="0"/>
                      </a:endParaRPr>
                    </a:p>
                  </a:txBody>
                  <a:tcPr marL="6705" marR="6705" marT="6705" marB="0" anchor="b"/>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panose="020B0604020202020204" pitchFamily="34" charset="0"/>
                      </a:endParaRPr>
                    </a:p>
                  </a:txBody>
                  <a:tcPr marL="6705" marR="6705" marT="6705" marB="0" anchor="b"/>
                </a:tc>
                <a:tc>
                  <a:txBody>
                    <a:bodyPr/>
                    <a:lstStyle/>
                    <a:p>
                      <a:pPr algn="l" fontAlgn="b"/>
                      <a:endParaRPr lang="en-US" sz="700" b="0" i="0" u="none" strike="noStrike" dirty="0">
                        <a:effectLst/>
                        <a:latin typeface="Arial" panose="020B0604020202020204" pitchFamily="34" charset="0"/>
                      </a:endParaRPr>
                    </a:p>
                  </a:txBody>
                  <a:tcPr marL="6705" marR="6705" marT="6705" marB="0" anchor="b"/>
                </a:tc>
                <a:extLst>
                  <a:ext uri="{0D108BD9-81ED-4DB2-BD59-A6C34878D82A}">
                    <a16:rowId xmlns:a16="http://schemas.microsoft.com/office/drawing/2014/main" val="10034"/>
                  </a:ext>
                </a:extLst>
              </a:tr>
            </a:tbl>
          </a:graphicData>
        </a:graphic>
      </p:graphicFrame>
    </p:spTree>
    <p:extLst>
      <p:ext uri="{BB962C8B-B14F-4D97-AF65-F5344CB8AC3E}">
        <p14:creationId xmlns:p14="http://schemas.microsoft.com/office/powerpoint/2010/main" val="346009866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52400"/>
            <a:ext cx="7162800" cy="923330"/>
          </a:xfrm>
          <a:prstGeom prst="rect">
            <a:avLst/>
          </a:prstGeom>
          <a:noFill/>
        </p:spPr>
        <p:txBody>
          <a:bodyPr wrap="square" rtlCol="0">
            <a:spAutoFit/>
          </a:bodyPr>
          <a:lstStyle/>
          <a:p>
            <a:r>
              <a:rPr lang="en-US" sz="5400" dirty="0">
                <a:latin typeface="Maiandra GD" panose="020E0502030308020204" pitchFamily="34" charset="0"/>
              </a:rPr>
              <a:t>Giving Tracking Sheet</a:t>
            </a:r>
          </a:p>
        </p:txBody>
      </p:sp>
      <p:graphicFrame>
        <p:nvGraphicFramePr>
          <p:cNvPr id="4" name="Table 3"/>
          <p:cNvGraphicFramePr>
            <a:graphicFrameLocks noGrp="1"/>
          </p:cNvGraphicFramePr>
          <p:nvPr>
            <p:extLst>
              <p:ext uri="{D42A27DB-BD31-4B8C-83A1-F6EECF244321}">
                <p14:modId xmlns:p14="http://schemas.microsoft.com/office/powerpoint/2010/main" val="3483204835"/>
              </p:ext>
            </p:extLst>
          </p:nvPr>
        </p:nvGraphicFramePr>
        <p:xfrm>
          <a:off x="152400" y="2133600"/>
          <a:ext cx="8840981" cy="2438934"/>
        </p:xfrm>
        <a:graphic>
          <a:graphicData uri="http://schemas.openxmlformats.org/drawingml/2006/table">
            <a:tbl>
              <a:tblPr>
                <a:tableStyleId>{5C22544A-7EE6-4342-B048-85BDC9FD1C3A}</a:tableStyleId>
              </a:tblPr>
              <a:tblGrid>
                <a:gridCol w="278150">
                  <a:extLst>
                    <a:ext uri="{9D8B030D-6E8A-4147-A177-3AD203B41FA5}">
                      <a16:colId xmlns:a16="http://schemas.microsoft.com/office/drawing/2014/main" val="20000"/>
                    </a:ext>
                  </a:extLst>
                </a:gridCol>
                <a:gridCol w="314040">
                  <a:extLst>
                    <a:ext uri="{9D8B030D-6E8A-4147-A177-3AD203B41FA5}">
                      <a16:colId xmlns:a16="http://schemas.microsoft.com/office/drawing/2014/main" val="20001"/>
                    </a:ext>
                  </a:extLst>
                </a:gridCol>
                <a:gridCol w="340958">
                  <a:extLst>
                    <a:ext uri="{9D8B030D-6E8A-4147-A177-3AD203B41FA5}">
                      <a16:colId xmlns:a16="http://schemas.microsoft.com/office/drawing/2014/main" val="20002"/>
                    </a:ext>
                  </a:extLst>
                </a:gridCol>
                <a:gridCol w="376849">
                  <a:extLst>
                    <a:ext uri="{9D8B030D-6E8A-4147-A177-3AD203B41FA5}">
                      <a16:colId xmlns:a16="http://schemas.microsoft.com/office/drawing/2014/main" val="20003"/>
                    </a:ext>
                  </a:extLst>
                </a:gridCol>
                <a:gridCol w="367875">
                  <a:extLst>
                    <a:ext uri="{9D8B030D-6E8A-4147-A177-3AD203B41FA5}">
                      <a16:colId xmlns:a16="http://schemas.microsoft.com/office/drawing/2014/main" val="20004"/>
                    </a:ext>
                  </a:extLst>
                </a:gridCol>
                <a:gridCol w="433675">
                  <a:extLst>
                    <a:ext uri="{9D8B030D-6E8A-4147-A177-3AD203B41FA5}">
                      <a16:colId xmlns:a16="http://schemas.microsoft.com/office/drawing/2014/main" val="20005"/>
                    </a:ext>
                  </a:extLst>
                </a:gridCol>
                <a:gridCol w="732761">
                  <a:extLst>
                    <a:ext uri="{9D8B030D-6E8A-4147-A177-3AD203B41FA5}">
                      <a16:colId xmlns:a16="http://schemas.microsoft.com/office/drawing/2014/main" val="20006"/>
                    </a:ext>
                  </a:extLst>
                </a:gridCol>
                <a:gridCol w="927167">
                  <a:extLst>
                    <a:ext uri="{9D8B030D-6E8A-4147-A177-3AD203B41FA5}">
                      <a16:colId xmlns:a16="http://schemas.microsoft.com/office/drawing/2014/main" val="20007"/>
                    </a:ext>
                  </a:extLst>
                </a:gridCol>
                <a:gridCol w="822486">
                  <a:extLst>
                    <a:ext uri="{9D8B030D-6E8A-4147-A177-3AD203B41FA5}">
                      <a16:colId xmlns:a16="http://schemas.microsoft.com/office/drawing/2014/main" val="20008"/>
                    </a:ext>
                  </a:extLst>
                </a:gridCol>
                <a:gridCol w="672943">
                  <a:extLst>
                    <a:ext uri="{9D8B030D-6E8A-4147-A177-3AD203B41FA5}">
                      <a16:colId xmlns:a16="http://schemas.microsoft.com/office/drawing/2014/main" val="20009"/>
                    </a:ext>
                  </a:extLst>
                </a:gridCol>
                <a:gridCol w="1061755">
                  <a:extLst>
                    <a:ext uri="{9D8B030D-6E8A-4147-A177-3AD203B41FA5}">
                      <a16:colId xmlns:a16="http://schemas.microsoft.com/office/drawing/2014/main" val="20010"/>
                    </a:ext>
                  </a:extLst>
                </a:gridCol>
                <a:gridCol w="867349">
                  <a:extLst>
                    <a:ext uri="{9D8B030D-6E8A-4147-A177-3AD203B41FA5}">
                      <a16:colId xmlns:a16="http://schemas.microsoft.com/office/drawing/2014/main" val="20011"/>
                    </a:ext>
                  </a:extLst>
                </a:gridCol>
                <a:gridCol w="807532">
                  <a:extLst>
                    <a:ext uri="{9D8B030D-6E8A-4147-A177-3AD203B41FA5}">
                      <a16:colId xmlns:a16="http://schemas.microsoft.com/office/drawing/2014/main" val="20012"/>
                    </a:ext>
                  </a:extLst>
                </a:gridCol>
                <a:gridCol w="837441">
                  <a:extLst>
                    <a:ext uri="{9D8B030D-6E8A-4147-A177-3AD203B41FA5}">
                      <a16:colId xmlns:a16="http://schemas.microsoft.com/office/drawing/2014/main" val="20013"/>
                    </a:ext>
                  </a:extLst>
                </a:gridCol>
              </a:tblGrid>
              <a:tr h="171116">
                <a:tc gridSpan="5">
                  <a:txBody>
                    <a:bodyPr/>
                    <a:lstStyle/>
                    <a:p>
                      <a:pPr algn="l" fontAlgn="b"/>
                      <a:r>
                        <a:rPr lang="en-US" sz="900" u="none" strike="noStrike">
                          <a:effectLst/>
                        </a:rPr>
                        <a:t>OPERATIONS BUDGET WEEKLY</a:t>
                      </a:r>
                      <a:endParaRPr lang="en-US" sz="900" b="0" i="0" u="none" strike="noStrike">
                        <a:effectLst/>
                        <a:latin typeface="Arial" panose="020B0604020202020204" pitchFamily="34" charset="0"/>
                      </a:endParaRPr>
                    </a:p>
                  </a:txBody>
                  <a:tcPr marL="8556" marR="8556" marT="855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r>
                        <a:rPr lang="en-US" sz="900" u="none" strike="noStrike">
                          <a:effectLst/>
                        </a:rPr>
                        <a:t>BUDGET YTD</a:t>
                      </a:r>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$0.00 </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OVER (UNDER) YTD{1}</a:t>
                      </a:r>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$25,025.00 </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00"/>
                  </a:ext>
                </a:extLst>
              </a:tr>
              <a:tr h="171116">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01"/>
                  </a:ext>
                </a:extLst>
              </a:tr>
              <a:tr h="171116">
                <a:tc gridSpan="9">
                  <a:txBody>
                    <a:bodyPr/>
                    <a:lstStyle/>
                    <a:p>
                      <a:pPr algn="l" fontAlgn="b"/>
                      <a:r>
                        <a:rPr lang="en-US" sz="900" u="none" strike="noStrike">
                          <a:effectLst/>
                        </a:rPr>
                        <a:t>{1} YTD Offering plus YTD Sunday School plus YTD Building minus Budget YTD.</a:t>
                      </a:r>
                      <a:endParaRPr lang="en-US" sz="900" b="0" i="0" u="none" strike="noStrike">
                        <a:effectLst/>
                        <a:latin typeface="Arial" panose="020B0604020202020204" pitchFamily="34" charset="0"/>
                      </a:endParaRPr>
                    </a:p>
                  </a:txBody>
                  <a:tcPr marL="8556" marR="8556" marT="855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rial" panose="020B0604020202020204" pitchFamily="34" charset="0"/>
                      </a:endParaRPr>
                    </a:p>
                  </a:txBody>
                  <a:tcPr marL="8556" marR="8556" marT="8556" marB="0" anchor="b"/>
                </a:tc>
                <a:tc gridSpan="3">
                  <a:txBody>
                    <a:bodyPr/>
                    <a:lstStyle/>
                    <a:p>
                      <a:pPr algn="l" fontAlgn="b"/>
                      <a:r>
                        <a:rPr lang="en-US" sz="900" u="none" strike="noStrike">
                          <a:effectLst/>
                        </a:rPr>
                        <a:t>SPECIAL SERVICES      ATTENDANCE</a:t>
                      </a:r>
                      <a:endParaRPr lang="en-US" sz="900" b="0" i="0" u="none" strike="noStrike">
                        <a:effectLst/>
                        <a:latin typeface="Arial" panose="020B0604020202020204" pitchFamily="34" charset="0"/>
                      </a:endParaRPr>
                    </a:p>
                  </a:txBody>
                  <a:tcPr marL="8556" marR="8556" marT="8556" marB="0" anchor="b"/>
                </a:tc>
                <a:tc hMerge="1">
                  <a:txBody>
                    <a:bodyPr/>
                    <a:lstStyle/>
                    <a:p>
                      <a:endParaRPr lang="en-US"/>
                    </a:p>
                  </a:txBody>
                  <a:tcPr/>
                </a:tc>
                <a:tc hMerge="1">
                  <a:txBody>
                    <a:bodyPr/>
                    <a:lstStyle/>
                    <a:p>
                      <a:endParaRPr lang="en-US"/>
                    </a:p>
                  </a:txBody>
                  <a:tcPr/>
                </a:tc>
                <a:tc>
                  <a:txBody>
                    <a:bodyPr/>
                    <a:lstStyle/>
                    <a:p>
                      <a:pPr algn="ctr" fontAlgn="b"/>
                      <a:r>
                        <a:rPr lang="en-US" sz="900" u="none" strike="noStrike">
                          <a:effectLst/>
                        </a:rPr>
                        <a:t>OFFERING</a:t>
                      </a:r>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02"/>
                  </a:ext>
                </a:extLst>
              </a:tr>
              <a:tr h="282341">
                <a:tc gridSpan="5">
                  <a:txBody>
                    <a:bodyPr/>
                    <a:lstStyle/>
                    <a:p>
                      <a:pPr algn="l" fontAlgn="b"/>
                      <a:r>
                        <a:rPr lang="en-US" sz="900" u="none" strike="noStrike">
                          <a:effectLst/>
                        </a:rPr>
                        <a:t>{2} Sunrise attendance added to 8:00</a:t>
                      </a:r>
                      <a:endParaRPr lang="en-US" sz="900" b="0" i="0" u="none" strike="noStrike">
                        <a:effectLst/>
                        <a:latin typeface="Arial" panose="020B0604020202020204" pitchFamily="34" charset="0"/>
                      </a:endParaRPr>
                    </a:p>
                  </a:txBody>
                  <a:tcPr marL="8556" marR="8556" marT="855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Ash Wednesday</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03"/>
                  </a:ext>
                </a:extLst>
              </a:tr>
              <a:tr h="171116">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Holy Week Service</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04"/>
                  </a:ext>
                </a:extLst>
              </a:tr>
              <a:tr h="171116">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Easter Sunrise</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05"/>
                  </a:ext>
                </a:extLst>
              </a:tr>
              <a:tr h="171116">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Christmas Eve 12/23</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06"/>
                  </a:ext>
                </a:extLst>
              </a:tr>
              <a:tr h="188227">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Christmas Eve 2:30</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07"/>
                  </a:ext>
                </a:extLst>
              </a:tr>
              <a:tr h="188227">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Christmas Eve 4:00</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08"/>
                  </a:ext>
                </a:extLst>
              </a:tr>
              <a:tr h="188227">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Christmas Eve 5:30</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09"/>
                  </a:ext>
                </a:extLst>
              </a:tr>
              <a:tr h="188227">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Christmas Eve 7:00</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10"/>
                  </a:ext>
                </a:extLst>
              </a:tr>
              <a:tr h="188227">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Christmas Eve 8:30</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extLst>
                  <a:ext uri="{0D108BD9-81ED-4DB2-BD59-A6C34878D82A}">
                    <a16:rowId xmlns:a16="http://schemas.microsoft.com/office/drawing/2014/main" val="10011"/>
                  </a:ext>
                </a:extLst>
              </a:tr>
              <a:tr h="188227">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ctr"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Christmas Eve total</a:t>
                      </a:r>
                      <a:endParaRPr lang="en-US" sz="900" b="0" i="0" u="none" strike="noStrike">
                        <a:effectLst/>
                        <a:latin typeface="Arial" panose="020B0604020202020204" pitchFamily="34" charset="0"/>
                      </a:endParaRPr>
                    </a:p>
                  </a:txBody>
                  <a:tcPr marL="8556" marR="8556" marT="8556" marB="0" anchor="b"/>
                </a:tc>
                <a:tc>
                  <a:txBody>
                    <a:bodyPr/>
                    <a:lstStyle/>
                    <a:p>
                      <a:pPr algn="r" fontAlgn="b"/>
                      <a:r>
                        <a:rPr lang="en-US" sz="900" u="none" strike="noStrike">
                          <a:effectLst/>
                        </a:rPr>
                        <a:t>0</a:t>
                      </a:r>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a:effectLst/>
                        <a:latin typeface="Arial" panose="020B0604020202020204" pitchFamily="34" charset="0"/>
                      </a:endParaRPr>
                    </a:p>
                  </a:txBody>
                  <a:tcPr marL="8556" marR="8556" marT="8556" marB="0" anchor="b"/>
                </a:tc>
                <a:tc>
                  <a:txBody>
                    <a:bodyPr/>
                    <a:lstStyle/>
                    <a:p>
                      <a:pPr algn="l" fontAlgn="b"/>
                      <a:endParaRPr lang="en-US" sz="900" b="0" i="0" u="none" strike="noStrike" dirty="0">
                        <a:effectLst/>
                        <a:latin typeface="Arial" panose="020B0604020202020204" pitchFamily="34" charset="0"/>
                      </a:endParaRPr>
                    </a:p>
                  </a:txBody>
                  <a:tcPr marL="8556" marR="8556" marT="8556"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4533818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143000"/>
          </a:xfrm>
        </p:spPr>
        <p:txBody>
          <a:bodyPr/>
          <a:lstStyle/>
          <a:p>
            <a:pPr>
              <a:defRPr/>
            </a:pPr>
            <a:r>
              <a:rPr lang="en-US" sz="4800" b="1" dirty="0"/>
              <a:t>Devotion: Acts 2:42-47</a:t>
            </a:r>
          </a:p>
        </p:txBody>
      </p:sp>
      <p:sp>
        <p:nvSpPr>
          <p:cNvPr id="3" name="Content Placeholder 2"/>
          <p:cNvSpPr>
            <a:spLocks noGrp="1"/>
          </p:cNvSpPr>
          <p:nvPr>
            <p:ph idx="1"/>
          </p:nvPr>
        </p:nvSpPr>
        <p:spPr/>
        <p:txBody>
          <a:bodyPr>
            <a:normAutofit/>
          </a:bodyPr>
          <a:lstStyle/>
          <a:p>
            <a:r>
              <a:rPr lang="en-US" sz="3200" dirty="0"/>
              <a:t> </a:t>
            </a:r>
            <a:r>
              <a:rPr lang="en-US" sz="3200" b="1" dirty="0"/>
              <a:t>42</a:t>
            </a:r>
            <a:r>
              <a:rPr lang="en-US" sz="3200" dirty="0"/>
              <a:t> They devoted themselves to the apostles’ teaching and to fellowship, to the breaking of bread and to prayer. </a:t>
            </a:r>
          </a:p>
          <a:p>
            <a:r>
              <a:rPr lang="en-US" sz="3200" b="1" dirty="0"/>
              <a:t>43</a:t>
            </a:r>
            <a:r>
              <a:rPr lang="en-US" sz="3200" dirty="0"/>
              <a:t> Everyone was filled with awe at the many wonders and signs performed by the apostles. </a:t>
            </a:r>
          </a:p>
          <a:p>
            <a:r>
              <a:rPr lang="en-US" sz="3200" b="1" dirty="0"/>
              <a:t>44</a:t>
            </a:r>
            <a:r>
              <a:rPr lang="en-US" sz="3200" dirty="0"/>
              <a:t> All the believers were together and had everything in common. </a:t>
            </a:r>
          </a:p>
        </p:txBody>
      </p:sp>
    </p:spTree>
    <p:extLst>
      <p:ext uri="{BB962C8B-B14F-4D97-AF65-F5344CB8AC3E}">
        <p14:creationId xmlns:p14="http://schemas.microsoft.com/office/powerpoint/2010/main" val="412018436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400" b="1" dirty="0">
                <a:latin typeface="Maiandra GD" panose="020E0502030308020204" pitchFamily="34" charset="0"/>
              </a:rPr>
              <a:t>Reporting and Communication</a:t>
            </a:r>
          </a:p>
        </p:txBody>
      </p:sp>
      <p:sp>
        <p:nvSpPr>
          <p:cNvPr id="8" name="Content Placeholder 7"/>
          <p:cNvSpPr>
            <a:spLocks noGrp="1"/>
          </p:cNvSpPr>
          <p:nvPr>
            <p:ph idx="1"/>
          </p:nvPr>
        </p:nvSpPr>
        <p:spPr>
          <a:xfrm>
            <a:off x="628650" y="1690689"/>
            <a:ext cx="7886700" cy="4351338"/>
          </a:xfrm>
        </p:spPr>
        <p:txBody>
          <a:bodyPr>
            <a:normAutofit/>
          </a:bodyPr>
          <a:lstStyle/>
          <a:p>
            <a:r>
              <a:rPr lang="en-US" sz="4000" dirty="0"/>
              <a:t>Reporting to the church</a:t>
            </a:r>
          </a:p>
          <a:p>
            <a:pPr marL="0" indent="0">
              <a:buNone/>
            </a:pPr>
            <a:r>
              <a:rPr lang="en-US" sz="4000" dirty="0"/>
              <a:t>	Missional Budget</a:t>
            </a:r>
          </a:p>
          <a:p>
            <a:pPr marL="0" indent="0">
              <a:buNone/>
            </a:pPr>
            <a:endParaRPr lang="en-US" sz="1800" dirty="0"/>
          </a:p>
          <a:p>
            <a:r>
              <a:rPr lang="en-US" sz="4000" dirty="0"/>
              <a:t>The committee shall carry out the church council's directions in guiding the treasurer(s) and financial secretary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latin typeface="Maiandra GD" panose="020E0502030308020204" pitchFamily="34" charset="0"/>
              </a:rPr>
              <a:t>Reporting and Communication</a:t>
            </a:r>
          </a:p>
        </p:txBody>
      </p:sp>
      <p:sp>
        <p:nvSpPr>
          <p:cNvPr id="3" name="Content Placeholder 2"/>
          <p:cNvSpPr>
            <a:spLocks noGrp="1"/>
          </p:cNvSpPr>
          <p:nvPr>
            <p:ph idx="1"/>
          </p:nvPr>
        </p:nvSpPr>
        <p:spPr>
          <a:xfrm>
            <a:off x="457200" y="1646236"/>
            <a:ext cx="8229600" cy="4983163"/>
          </a:xfrm>
        </p:spPr>
        <p:txBody>
          <a:bodyPr>
            <a:noAutofit/>
          </a:bodyPr>
          <a:lstStyle/>
          <a:p>
            <a:pPr>
              <a:buNone/>
            </a:pPr>
            <a:r>
              <a:rPr lang="en-US" sz="2200" dirty="0"/>
              <a:t>Tax Records</a:t>
            </a:r>
          </a:p>
          <a:p>
            <a:pPr marL="0" indent="0">
              <a:buNone/>
            </a:pPr>
            <a:r>
              <a:rPr lang="en-US" sz="2200" dirty="0"/>
              <a:t>Donors who make a contribution of $250 or more must have a “contemporaneous written acknowledgment from the </a:t>
            </a:r>
            <a:r>
              <a:rPr lang="en-US" sz="2200" dirty="0" err="1"/>
              <a:t>donee</a:t>
            </a:r>
            <a:r>
              <a:rPr lang="en-US" sz="2200" dirty="0"/>
              <a:t> organization.”  This written document should include the church’s name (perhaps on letterhead) and provide the following data:</a:t>
            </a:r>
          </a:p>
          <a:p>
            <a:pPr marL="823913" lvl="1" indent="-457200">
              <a:buFont typeface="+mj-lt"/>
              <a:buAutoNum type="arabicPeriod"/>
            </a:pPr>
            <a:r>
              <a:rPr lang="en-US" sz="2200" dirty="0"/>
              <a:t>The name of the donor.</a:t>
            </a:r>
          </a:p>
          <a:p>
            <a:pPr marL="823913" lvl="1" indent="-457200">
              <a:buFont typeface="+mj-lt"/>
              <a:buAutoNum type="arabicPeriod"/>
            </a:pPr>
            <a:r>
              <a:rPr lang="en-US" sz="2200" dirty="0"/>
              <a:t>The date and amount of each contribution of $250 or more during the year.</a:t>
            </a:r>
          </a:p>
          <a:p>
            <a:pPr marL="823913" lvl="1" indent="-457200">
              <a:buFont typeface="+mj-lt"/>
              <a:buAutoNum type="arabicPeriod"/>
            </a:pPr>
            <a:r>
              <a:rPr lang="en-US" sz="2200" dirty="0"/>
              <a:t> A statement that no goods or services were provided to the donor in exchange for the contribution.  (an exception, of course, is the “intangible religious benefits” provided by the church’s ministry.)</a:t>
            </a:r>
          </a:p>
          <a:p>
            <a:pPr marL="823913" lvl="1" indent="-457200">
              <a:buFont typeface="+mj-lt"/>
              <a:buAutoNum type="arabicPeriod"/>
            </a:pPr>
            <a:r>
              <a:rPr lang="en-US" sz="2200" dirty="0"/>
              <a:t> A description and good faith estimate of the value of any noncash property contributed.</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5400" b="1" dirty="0">
                <a:latin typeface="Maiandra GD" panose="020E0502030308020204" pitchFamily="34" charset="0"/>
              </a:rPr>
              <a:t>Record Retention</a:t>
            </a:r>
          </a:p>
        </p:txBody>
      </p:sp>
      <p:sp>
        <p:nvSpPr>
          <p:cNvPr id="6" name="Content Placeholder 5"/>
          <p:cNvSpPr>
            <a:spLocks noGrp="1"/>
          </p:cNvSpPr>
          <p:nvPr>
            <p:ph sz="half" idx="1"/>
          </p:nvPr>
        </p:nvSpPr>
        <p:spPr>
          <a:xfrm>
            <a:off x="611161" y="1524000"/>
            <a:ext cx="3886200" cy="4351338"/>
          </a:xfrm>
        </p:spPr>
        <p:txBody>
          <a:bodyPr>
            <a:noAutofit/>
          </a:bodyPr>
          <a:lstStyle/>
          <a:p>
            <a:r>
              <a:rPr lang="en-US" sz="3200" dirty="0"/>
              <a:t>http://gcah.org/resources/managing-records-of-the-annual-conference-and-local-church This booklet offers answers to many common questions about which records to keep and for how long.</a:t>
            </a:r>
          </a:p>
        </p:txBody>
      </p:sp>
      <p:pic>
        <p:nvPicPr>
          <p:cNvPr id="4" name="Content Placeholder 3"/>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1513" t="8829" r="10458" b="45640"/>
          <a:stretch/>
        </p:blipFill>
        <p:spPr>
          <a:xfrm>
            <a:off x="4604479" y="2057400"/>
            <a:ext cx="4100326" cy="2881311"/>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atin typeface="Maiandra GD" panose="020E0502030308020204" pitchFamily="34" charset="0"/>
              </a:rPr>
              <a:t>Record Retention</a:t>
            </a:r>
          </a:p>
        </p:txBody>
      </p:sp>
      <p:sp>
        <p:nvSpPr>
          <p:cNvPr id="3" name="Content Placeholder 2"/>
          <p:cNvSpPr>
            <a:spLocks noGrp="1"/>
          </p:cNvSpPr>
          <p:nvPr>
            <p:ph idx="1"/>
          </p:nvPr>
        </p:nvSpPr>
        <p:spPr>
          <a:xfrm>
            <a:off x="457200" y="1646236"/>
            <a:ext cx="8229600" cy="5211764"/>
          </a:xfrm>
        </p:spPr>
        <p:txBody>
          <a:bodyPr>
            <a:noAutofit/>
          </a:bodyPr>
          <a:lstStyle/>
          <a:p>
            <a:pPr marL="0" indent="0">
              <a:buNone/>
            </a:pPr>
            <a:r>
              <a:rPr lang="en-US" sz="2500" dirty="0"/>
              <a:t>Some of the suggested retention periods are for legal reasons, while others are based on practical considerations. You may want to keep some records longer than the table suggests.</a:t>
            </a:r>
          </a:p>
          <a:p>
            <a:pPr marL="0" indent="0">
              <a:buNone/>
            </a:pPr>
            <a:r>
              <a:rPr lang="en-US" sz="2500" dirty="0"/>
              <a:t>Some of the reasons to keep files and records include legal requirements, potential relevance in future litigation, and the needs of the organization, as well as historic importance.</a:t>
            </a:r>
          </a:p>
          <a:p>
            <a:pPr marL="0" indent="0">
              <a:buNone/>
            </a:pPr>
            <a:r>
              <a:rPr lang="en-US" sz="2500" i="1" dirty="0"/>
              <a:t>Of particular importance is the retention of insurance policies and related documents. From time to time, lawsuits are brought which reach back many years. Therefore, it is important to determine the policy in effect at the time that a claim arose.</a:t>
            </a:r>
            <a:endParaRPr lang="en-US" sz="2500" b="1"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Maiandra GD" panose="020E0502030308020204" pitchFamily="34" charset="0"/>
              </a:rPr>
              <a:t>Audits and Internal Controls</a:t>
            </a:r>
          </a:p>
        </p:txBody>
      </p:sp>
      <p:sp>
        <p:nvSpPr>
          <p:cNvPr id="10" name="Content Placeholder 9"/>
          <p:cNvSpPr>
            <a:spLocks noGrp="1"/>
          </p:cNvSpPr>
          <p:nvPr>
            <p:ph idx="1"/>
          </p:nvPr>
        </p:nvSpPr>
        <p:spPr/>
        <p:txBody>
          <a:bodyPr>
            <a:normAutofit/>
          </a:bodyPr>
          <a:lstStyle/>
          <a:p>
            <a:pPr marL="0" indent="0">
              <a:buNone/>
            </a:pPr>
            <a:r>
              <a:rPr lang="en-US" sz="3200" dirty="0"/>
              <a:t>¶ 258.4   cont’d</a:t>
            </a:r>
          </a:p>
          <a:p>
            <a:pPr marL="0" indent="0">
              <a:buNone/>
            </a:pPr>
            <a:r>
              <a:rPr lang="en-US" sz="3200" dirty="0"/>
              <a:t>c) The committee on finance shall establish written financial policies to document the internal controls of the local church.  The written financial policies should be reviewed for adequacy and effectiveness annually by the committee  on finance and submitted as a report to the charge conference annually.</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Maiandra GD" panose="020E0502030308020204" pitchFamily="34" charset="0"/>
              </a:rPr>
              <a:t>Internal Controls Minimums</a:t>
            </a:r>
          </a:p>
        </p:txBody>
      </p:sp>
      <p:sp>
        <p:nvSpPr>
          <p:cNvPr id="3" name="Content Placeholder 2"/>
          <p:cNvSpPr>
            <a:spLocks noGrp="1"/>
          </p:cNvSpPr>
          <p:nvPr>
            <p:ph idx="1"/>
          </p:nvPr>
        </p:nvSpPr>
        <p:spPr>
          <a:xfrm>
            <a:off x="457200" y="1600200"/>
            <a:ext cx="8382000" cy="5059363"/>
          </a:xfrm>
        </p:spPr>
        <p:txBody>
          <a:bodyPr>
            <a:normAutofit/>
          </a:bodyPr>
          <a:lstStyle/>
          <a:p>
            <a:pPr marL="457200" indent="-457200">
              <a:buNone/>
            </a:pPr>
            <a:r>
              <a:rPr lang="en-US" sz="2400" b="1" dirty="0"/>
              <a:t>Internal policies, at a minimum, might include:</a:t>
            </a:r>
            <a:endParaRPr lang="en-US" sz="2400" dirty="0"/>
          </a:p>
          <a:p>
            <a:pPr marL="457200" indent="-457200">
              <a:buNone/>
            </a:pPr>
            <a:r>
              <a:rPr lang="en-US" sz="2400" b="1" dirty="0"/>
              <a:t>•	who collects, counts, records, and deposits all monies</a:t>
            </a:r>
            <a:endParaRPr lang="en-US" sz="2400" dirty="0"/>
          </a:p>
          <a:p>
            <a:pPr marL="457200" indent="-457200">
              <a:buNone/>
            </a:pPr>
            <a:r>
              <a:rPr lang="en-US" sz="2400" b="1" dirty="0"/>
              <a:t>•	who is part of the counting team (not less than two non-family members should count and verify offerings (258.4a)</a:t>
            </a:r>
            <a:endParaRPr lang="en-US" sz="2400" dirty="0"/>
          </a:p>
          <a:p>
            <a:pPr marL="457200" indent="-457200">
              <a:buNone/>
            </a:pPr>
            <a:r>
              <a:rPr lang="en-US" sz="2400" b="1" dirty="0"/>
              <a:t>•	distribution on contribution records</a:t>
            </a:r>
            <a:endParaRPr lang="en-US" sz="2400" dirty="0"/>
          </a:p>
          <a:p>
            <a:pPr marL="457200" indent="-457200">
              <a:buNone/>
            </a:pPr>
            <a:r>
              <a:rPr lang="en-US" sz="2400" b="1" dirty="0"/>
              <a:t>•	authorization process for purchases</a:t>
            </a:r>
            <a:endParaRPr lang="en-US" sz="2400" dirty="0"/>
          </a:p>
          <a:p>
            <a:pPr marL="457200" indent="-457200">
              <a:buNone/>
            </a:pPr>
            <a:r>
              <a:rPr lang="en-US" sz="2400" b="1" dirty="0"/>
              <a:t>•	check signing policy</a:t>
            </a:r>
            <a:endParaRPr lang="en-US" sz="2400" dirty="0"/>
          </a:p>
          <a:p>
            <a:pPr marL="457200" indent="-457200">
              <a:buNone/>
            </a:pPr>
            <a:r>
              <a:rPr lang="en-US" sz="2400" b="1" dirty="0"/>
              <a:t>•	bank reconciliation</a:t>
            </a:r>
            <a:endParaRPr lang="en-US" sz="2400" dirty="0"/>
          </a:p>
          <a:p>
            <a:pPr marL="457200" indent="-457200">
              <a:buNone/>
            </a:pPr>
            <a:r>
              <a:rPr lang="en-US" sz="2400" b="1" dirty="0"/>
              <a:t>•	reimbursement policy with documentation</a:t>
            </a:r>
            <a:endParaRPr lang="en-US" sz="2400" dirty="0"/>
          </a:p>
          <a:p>
            <a:pPr marL="457200" indent="-457200">
              <a:buNone/>
            </a:pPr>
            <a:r>
              <a:rPr lang="en-US" sz="2400" b="1" dirty="0"/>
              <a:t>•	petty cash disbursement/purposes/accounting</a:t>
            </a:r>
            <a:endParaRPr lang="en-US" sz="2400" dirty="0"/>
          </a:p>
          <a:p>
            <a:pPr marL="457200" indent="-457200">
              <a:buNone/>
            </a:pPr>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Maiandra GD" panose="020E0502030308020204" pitchFamily="34" charset="0"/>
              </a:rPr>
              <a:t>Internal Controls Resources</a:t>
            </a:r>
          </a:p>
        </p:txBody>
      </p:sp>
      <p:sp>
        <p:nvSpPr>
          <p:cNvPr id="3" name="Content Placeholder 2"/>
          <p:cNvSpPr>
            <a:spLocks noGrp="1"/>
          </p:cNvSpPr>
          <p:nvPr>
            <p:ph idx="1"/>
          </p:nvPr>
        </p:nvSpPr>
        <p:spPr>
          <a:xfrm>
            <a:off x="457200" y="1646236"/>
            <a:ext cx="8229600" cy="5059363"/>
          </a:xfrm>
        </p:spPr>
        <p:txBody>
          <a:bodyPr>
            <a:normAutofit/>
          </a:bodyPr>
          <a:lstStyle/>
          <a:p>
            <a:pPr marL="0" indent="0">
              <a:buNone/>
            </a:pPr>
            <a:r>
              <a:rPr lang="en-US" sz="2800" b="1" dirty="0"/>
              <a:t>We suggest the following resources may be helpful in developing Internal Controls policies:</a:t>
            </a:r>
            <a:endParaRPr lang="en-US" sz="2800" dirty="0"/>
          </a:p>
          <a:p>
            <a:pPr marL="514350" indent="-514350">
              <a:buAutoNum type="alphaLcParenR"/>
            </a:pPr>
            <a:r>
              <a:rPr lang="en-US" sz="2800" b="1" dirty="0"/>
              <a:t>“Guidelines for Leading Your Congregation 2017-2020 – Finance” may be ordered from Cokesbury (ISBN 9781501829666 for $3.99). </a:t>
            </a:r>
            <a:endParaRPr lang="en-US" sz="2800" dirty="0"/>
          </a:p>
          <a:p>
            <a:pPr marL="514350" indent="-514350">
              <a:buAutoNum type="alphaLcParenR"/>
            </a:pPr>
            <a:r>
              <a:rPr lang="en-US" sz="2800" b="1" dirty="0"/>
              <a:t>“2017-2020 United Methodist Church Financial Records Handbook”, publication date August 2018, order from Cokesbury (ISBN 9781501835711.</a:t>
            </a:r>
            <a:endParaRPr lang="en-US" sz="2800" dirty="0"/>
          </a:p>
          <a:p>
            <a:pPr marL="0" indent="0">
              <a:buNone/>
            </a:pPr>
            <a:endParaRPr lang="en-US" b="1" dirty="0"/>
          </a:p>
          <a:p>
            <a:pPr marL="0" indent="0">
              <a:buNone/>
            </a:pPr>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b="1" dirty="0">
                <a:latin typeface="Maiandra GD" panose="020E0502030308020204" pitchFamily="34" charset="0"/>
              </a:rPr>
              <a:t>Counting and Separating Duties</a:t>
            </a:r>
          </a:p>
        </p:txBody>
      </p:sp>
      <p:sp>
        <p:nvSpPr>
          <p:cNvPr id="10" name="Content Placeholder 9"/>
          <p:cNvSpPr>
            <a:spLocks noGrp="1"/>
          </p:cNvSpPr>
          <p:nvPr>
            <p:ph idx="1"/>
          </p:nvPr>
        </p:nvSpPr>
        <p:spPr/>
        <p:txBody>
          <a:bodyPr>
            <a:noAutofit/>
          </a:bodyPr>
          <a:lstStyle/>
          <a:p>
            <a:pPr marL="0" indent="0" eaLnBrk="0" hangingPunct="0">
              <a:buClr>
                <a:srgbClr val="9BBB59"/>
              </a:buClr>
              <a:buNone/>
              <a:defRPr/>
            </a:pPr>
            <a:r>
              <a:rPr lang="en-US" sz="2800" dirty="0"/>
              <a:t>¶ 258.4   cont’d</a:t>
            </a:r>
          </a:p>
          <a:p>
            <a:pPr marL="0" indent="0" eaLnBrk="0" hangingPunct="0">
              <a:buClr>
                <a:srgbClr val="9BBB59"/>
              </a:buClr>
              <a:buNone/>
              <a:defRPr/>
            </a:pPr>
            <a:r>
              <a:rPr lang="en-US" sz="2800" dirty="0"/>
              <a:t> a) The committee shall designate at least two persons not of the immediate family residing in the same household to count the offering. They shall work under the supervision of the financial secretary. A record of all funds received shall be given to the financial secretary and treasurer. Funds received shall be deposited promptly in accordance with the procedures established by the committee on finance. The financial secretary shall keep records of the contributions and payments.</a:t>
            </a: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F0A51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atin typeface="Maiandra GD" panose="020E0502030308020204" pitchFamily="34" charset="0"/>
              </a:rPr>
              <a:t>Audits</a:t>
            </a:r>
          </a:p>
        </p:txBody>
      </p:sp>
      <p:sp>
        <p:nvSpPr>
          <p:cNvPr id="3" name="Content Placeholder 2"/>
          <p:cNvSpPr>
            <a:spLocks noGrp="1"/>
          </p:cNvSpPr>
          <p:nvPr>
            <p:ph idx="1"/>
          </p:nvPr>
        </p:nvSpPr>
        <p:spPr/>
        <p:txBody>
          <a:bodyPr>
            <a:normAutofit/>
          </a:bodyPr>
          <a:lstStyle/>
          <a:p>
            <a:pPr marL="0" indent="0">
              <a:buNone/>
            </a:pPr>
            <a:r>
              <a:rPr lang="en-US" sz="2800" dirty="0"/>
              <a:t>¶ 258.4   cont’d</a:t>
            </a:r>
          </a:p>
          <a:p>
            <a:pPr marL="0" indent="0">
              <a:buNone/>
            </a:pPr>
            <a:r>
              <a:rPr lang="en-US" sz="2800" dirty="0"/>
              <a:t>d) The committee shall make provision for an annual audit of the financial statements of the local church and all its organizations and accounts…</a:t>
            </a:r>
          </a:p>
          <a:p>
            <a:pPr marL="0" indent="0">
              <a:buNone/>
            </a:pPr>
            <a:r>
              <a:rPr lang="en-US" sz="2800" dirty="0"/>
              <a:t>A local church audit is defined as an independent evaluation of the financial reports and records and the internal controls of the local church by a qualified person or persons… </a:t>
            </a: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F0A51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Maiandra GD" panose="020E0502030308020204" pitchFamily="34" charset="0"/>
              </a:rPr>
              <a:t>Audits</a:t>
            </a:r>
          </a:p>
        </p:txBody>
      </p:sp>
      <p:sp>
        <p:nvSpPr>
          <p:cNvPr id="3" name="Content Placeholder 2"/>
          <p:cNvSpPr>
            <a:spLocks noGrp="1"/>
          </p:cNvSpPr>
          <p:nvPr>
            <p:ph idx="1"/>
          </p:nvPr>
        </p:nvSpPr>
        <p:spPr>
          <a:xfrm>
            <a:off x="457200" y="1646236"/>
            <a:ext cx="8229600" cy="5059363"/>
          </a:xfrm>
        </p:spPr>
        <p:txBody>
          <a:bodyPr>
            <a:normAutofit/>
          </a:bodyPr>
          <a:lstStyle/>
          <a:p>
            <a:r>
              <a:rPr lang="en-US" sz="2600" dirty="0"/>
              <a:t>The audit may include:</a:t>
            </a:r>
          </a:p>
          <a:p>
            <a:pPr lvl="1"/>
            <a:r>
              <a:rPr lang="en-US" sz="2600" dirty="0"/>
              <a:t>1) a review of the cash and investment reconciliations</a:t>
            </a:r>
          </a:p>
          <a:p>
            <a:pPr lvl="1"/>
            <a:r>
              <a:rPr lang="en-US" sz="2600" dirty="0"/>
              <a:t>2) interviews with the treasurer, financial secretary, pastor(s), finance committee chair, business manager, those who count offerings, church secretary, etc., with inquiries regarding compliance with existing written financial policies and procedures</a:t>
            </a:r>
          </a:p>
          <a:p>
            <a:pPr lvl="1"/>
            <a:r>
              <a:rPr lang="en-US" sz="2600" dirty="0"/>
              <a:t>3) a review of journal entries and authorized check signers for each checking and investment account</a:t>
            </a:r>
          </a:p>
          <a:p>
            <a:pPr lvl="1"/>
            <a:r>
              <a:rPr lang="en-US" sz="2600" dirty="0"/>
              <a:t>4) other procedures requested by the committee on finance.</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143000"/>
          </a:xfrm>
        </p:spPr>
        <p:txBody>
          <a:bodyPr/>
          <a:lstStyle/>
          <a:p>
            <a:pPr>
              <a:defRPr/>
            </a:pPr>
            <a:r>
              <a:rPr lang="en-US" sz="4800" b="1" dirty="0"/>
              <a:t>Devotion: Acts 2:42-47</a:t>
            </a:r>
          </a:p>
        </p:txBody>
      </p:sp>
      <p:sp>
        <p:nvSpPr>
          <p:cNvPr id="3" name="Content Placeholder 2"/>
          <p:cNvSpPr>
            <a:spLocks noGrp="1"/>
          </p:cNvSpPr>
          <p:nvPr>
            <p:ph idx="1"/>
          </p:nvPr>
        </p:nvSpPr>
        <p:spPr>
          <a:xfrm>
            <a:off x="457200" y="1600201"/>
            <a:ext cx="7848600" cy="4876799"/>
          </a:xfrm>
        </p:spPr>
        <p:txBody>
          <a:bodyPr>
            <a:normAutofit fontScale="92500" lnSpcReduction="10000"/>
          </a:bodyPr>
          <a:lstStyle/>
          <a:p>
            <a:r>
              <a:rPr lang="en-US" sz="3200" b="1" dirty="0"/>
              <a:t>45</a:t>
            </a:r>
            <a:r>
              <a:rPr lang="en-US" sz="3200" dirty="0"/>
              <a:t> They sold property and possessions to give to anyone who had need. </a:t>
            </a:r>
          </a:p>
          <a:p>
            <a:r>
              <a:rPr lang="en-US" sz="3200" b="1" dirty="0"/>
              <a:t>46</a:t>
            </a:r>
            <a:r>
              <a:rPr lang="en-US" sz="3200" dirty="0"/>
              <a:t> Every day they continued to meet together in the temple courts. They broke bread in their homes and ate together with glad and sincere hearts, </a:t>
            </a:r>
          </a:p>
          <a:p>
            <a:r>
              <a:rPr lang="en-US" sz="3200" b="1" dirty="0"/>
              <a:t>47</a:t>
            </a:r>
            <a:r>
              <a:rPr lang="en-US" sz="3200" dirty="0"/>
              <a:t> praising God and enjoying the favor of all the people. And the Lord added to their number daily those who were being saved</a:t>
            </a:r>
          </a:p>
          <a:p>
            <a:pPr marL="0" indent="0">
              <a:lnSpc>
                <a:spcPct val="120000"/>
              </a:lnSpc>
              <a:buFont typeface="Wingdings 2" pitchFamily="18" charset="2"/>
              <a:buNone/>
              <a:defRPr/>
            </a:pPr>
            <a:endParaRPr lang="en-US" sz="3200" dirty="0"/>
          </a:p>
          <a:p>
            <a:pPr marL="0" indent="0">
              <a:lnSpc>
                <a:spcPct val="120000"/>
              </a:lnSpc>
              <a:buFont typeface="Wingdings 2" pitchFamily="18" charset="2"/>
              <a:buNone/>
              <a:defRPr/>
            </a:pPr>
            <a:r>
              <a:rPr lang="en-US" sz="3200" dirty="0"/>
              <a:t> </a:t>
            </a:r>
            <a:endParaRPr lang="en-US" dirty="0"/>
          </a:p>
        </p:txBody>
      </p:sp>
    </p:spTree>
    <p:extLst>
      <p:ext uri="{BB962C8B-B14F-4D97-AF65-F5344CB8AC3E}">
        <p14:creationId xmlns:p14="http://schemas.microsoft.com/office/powerpoint/2010/main" val="2200163654"/>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F0A51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dirty="0">
                <a:latin typeface="Maiandra GD" panose="020E0502030308020204" pitchFamily="34" charset="0"/>
              </a:rPr>
              <a:t>The Local Church Audit Guide</a:t>
            </a:r>
          </a:p>
        </p:txBody>
      </p:sp>
      <p:sp>
        <p:nvSpPr>
          <p:cNvPr id="3" name="Content Placeholder 2"/>
          <p:cNvSpPr>
            <a:spLocks noGrp="1"/>
          </p:cNvSpPr>
          <p:nvPr>
            <p:ph sz="half" idx="1"/>
          </p:nvPr>
        </p:nvSpPr>
        <p:spPr>
          <a:xfrm>
            <a:off x="4724400" y="2590800"/>
            <a:ext cx="4419600" cy="1600200"/>
          </a:xfrm>
        </p:spPr>
        <p:txBody>
          <a:bodyPr/>
          <a:lstStyle/>
          <a:p>
            <a:pPr algn="ctr">
              <a:buNone/>
            </a:pPr>
            <a:r>
              <a:rPr lang="en-US" sz="3600" b="1" u="sng" dirty="0"/>
              <a:t>www.gcfa.org/media</a:t>
            </a:r>
          </a:p>
          <a:p>
            <a:pPr>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892" y="1447800"/>
            <a:ext cx="3601108" cy="4748631"/>
          </a:xfrm>
          <a:prstGeom prst="rect">
            <a:avLst/>
          </a:prstGeom>
        </p:spPr>
      </p:pic>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aiandra GD" panose="020E0502030308020204" pitchFamily="34" charset="0"/>
              </a:rPr>
              <a:t>Audit Form</a:t>
            </a:r>
          </a:p>
        </p:txBody>
      </p:sp>
      <p:sp>
        <p:nvSpPr>
          <p:cNvPr id="5" name="Content Placeholder 3"/>
          <p:cNvSpPr txBox="1">
            <a:spLocks/>
          </p:cNvSpPr>
          <p:nvPr/>
        </p:nvSpPr>
        <p:spPr bwMode="auto">
          <a:xfrm>
            <a:off x="533400" y="4724400"/>
            <a:ext cx="8229600" cy="1189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20000"/>
              </a:spcBef>
              <a:buClr>
                <a:srgbClr val="08684E"/>
              </a:buClr>
              <a:buSzPct val="95000"/>
            </a:pPr>
            <a:endParaRPr lang="en-US" sz="3000" b="1" u="sng" dirty="0">
              <a:solidFill>
                <a:schemeClr val="accent1"/>
              </a:solidFill>
              <a:latin typeface="+mn-lt"/>
            </a:endParaRPr>
          </a:p>
        </p:txBody>
      </p:sp>
      <p:sp>
        <p:nvSpPr>
          <p:cNvPr id="11" name="TextBox 10"/>
          <p:cNvSpPr txBox="1"/>
          <p:nvPr/>
        </p:nvSpPr>
        <p:spPr>
          <a:xfrm>
            <a:off x="3505200" y="5934670"/>
            <a:ext cx="5410200" cy="984885"/>
          </a:xfrm>
          <a:prstGeom prst="rect">
            <a:avLst/>
          </a:prstGeom>
          <a:noFill/>
        </p:spPr>
        <p:txBody>
          <a:bodyPr wrap="square" rtlCol="0">
            <a:spAutoFit/>
          </a:bodyPr>
          <a:lstStyle/>
          <a:p>
            <a:r>
              <a:rPr lang="en-US" sz="2000" dirty="0">
                <a:solidFill>
                  <a:srgbClr val="000000"/>
                </a:solidFill>
                <a:latin typeface="+mn-lt"/>
              </a:rPr>
              <a:t>The committee  shall make a full and complete report to the annual charge conference.</a:t>
            </a:r>
          </a:p>
          <a:p>
            <a:endParaRPr lang="en-US" dirty="0">
              <a:solidFill>
                <a:schemeClr val="accent1"/>
              </a:solidFill>
              <a:latin typeface="+mn-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447800"/>
            <a:ext cx="3664517" cy="45093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505" y="1440841"/>
            <a:ext cx="3797282" cy="4518765"/>
          </a:xfrm>
          <a:prstGeom prst="rect">
            <a:avLst/>
          </a:prstGeom>
        </p:spPr>
      </p:pic>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F0A51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latin typeface="Maiandra GD" panose="020E0502030308020204" pitchFamily="34" charset="0"/>
              </a:rPr>
              <a:t>Additional Considerations</a:t>
            </a:r>
          </a:p>
        </p:txBody>
      </p:sp>
      <p:sp>
        <p:nvSpPr>
          <p:cNvPr id="10" name="Content Placeholder 9"/>
          <p:cNvSpPr>
            <a:spLocks noGrp="1"/>
          </p:cNvSpPr>
          <p:nvPr>
            <p:ph idx="1"/>
          </p:nvPr>
        </p:nvSpPr>
        <p:spPr>
          <a:xfrm>
            <a:off x="457200" y="1447800"/>
            <a:ext cx="8229600" cy="5211763"/>
          </a:xfrm>
        </p:spPr>
        <p:txBody>
          <a:bodyPr>
            <a:normAutofit lnSpcReduction="10000"/>
          </a:bodyPr>
          <a:lstStyle/>
          <a:p>
            <a:pPr marL="457200" indent="-457200">
              <a:buNone/>
            </a:pPr>
            <a:r>
              <a:rPr lang="en-US" sz="2800" dirty="0"/>
              <a:t>¶ 258.4   cont’d</a:t>
            </a:r>
          </a:p>
          <a:p>
            <a:pPr marL="457200" indent="-457200">
              <a:buFont typeface="+mj-lt"/>
              <a:buAutoNum type="alphaLcParenR" startAt="6"/>
            </a:pPr>
            <a:r>
              <a:rPr lang="en-US" sz="2800" dirty="0"/>
              <a:t>Contributions designated for specific causes and objects shall be promptly forwarded according to the intent of the donor and shall not be used for any other purpose. 11</a:t>
            </a:r>
          </a:p>
          <a:p>
            <a:pPr marL="457200" indent="-457200">
              <a:buFont typeface="+mj-lt"/>
              <a:buAutoNum type="alphaLcParenR" startAt="6"/>
            </a:pPr>
            <a:r>
              <a:rPr lang="en-US" sz="2800" dirty="0"/>
              <a:t>After the budget of the local church has been approved, additional appropriations or changes in the budget must be approved by the church council.</a:t>
            </a:r>
          </a:p>
          <a:p>
            <a:pPr marL="457200" indent="-457200">
              <a:buFont typeface="+mj-lt"/>
              <a:buAutoNum type="alphaLcParenR" startAt="6"/>
            </a:pPr>
            <a:r>
              <a:rPr lang="en-US" sz="2800" dirty="0"/>
              <a:t>The committee shall prepare annually a report to the church council of all designated funds that separate from the current expense budget.</a:t>
            </a:r>
          </a:p>
          <a:p>
            <a:pPr marL="457200" indent="-457200">
              <a:buAutoNum type="alphaLcParenR" startAt="6"/>
            </a:pPr>
            <a:endParaRPr lang="en-US" dirty="0"/>
          </a:p>
          <a:p>
            <a:pPr algn="r">
              <a:buNone/>
            </a:pPr>
            <a:r>
              <a:rPr lang="en-US" sz="2800" dirty="0"/>
              <a:t>11.  See Judicial Council Decision 976.</a:t>
            </a:r>
          </a:p>
          <a:p>
            <a:pPr marL="0" indent="0" eaLnBrk="0" hangingPunct="0">
              <a:buClr>
                <a:srgbClr val="9BBB59"/>
              </a:buClr>
              <a:buNone/>
              <a:defRPr/>
            </a:pPr>
            <a:endParaRPr lang="en-US"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81050" y="1283494"/>
            <a:ext cx="7886700" cy="99417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dirty="0">
                <a:solidFill>
                  <a:srgbClr val="005583"/>
                </a:solidFill>
                <a:latin typeface="Century Gothic" charset="0"/>
                <a:ea typeface="Century Gothic" charset="0"/>
                <a:cs typeface="Century Gothic" charset="0"/>
              </a:rPr>
              <a:t>UNITED METHODIST CLERGY</a:t>
            </a:r>
          </a:p>
        </p:txBody>
      </p:sp>
      <p:sp>
        <p:nvSpPr>
          <p:cNvPr id="5" name="Content Placeholder 2"/>
          <p:cNvSpPr txBox="1">
            <a:spLocks/>
          </p:cNvSpPr>
          <p:nvPr/>
        </p:nvSpPr>
        <p:spPr>
          <a:xfrm>
            <a:off x="781050" y="2378869"/>
            <a:ext cx="7886700" cy="326350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400">
              <a:lnSpc>
                <a:spcPct val="100000"/>
              </a:lnSpc>
              <a:spcBef>
                <a:spcPts val="0"/>
              </a:spcBef>
              <a:buNone/>
              <a:defRPr/>
            </a:pPr>
            <a:r>
              <a:rPr lang="en-US" sz="11500" dirty="0">
                <a:solidFill>
                  <a:srgbClr val="005583"/>
                </a:solidFill>
                <a:latin typeface="Century Gothic" charset="0"/>
                <a:ea typeface="Century Gothic" charset="0"/>
                <a:cs typeface="Century Gothic" charset="0"/>
              </a:rPr>
              <a:t>Special</a:t>
            </a:r>
            <a:endParaRPr lang="en-US" dirty="0">
              <a:solidFill>
                <a:srgbClr val="005583"/>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3648888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558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470547"/>
            <a:ext cx="7886700" cy="1916906"/>
          </a:xfrm>
        </p:spPr>
        <p:txBody>
          <a:bodyPr>
            <a:noAutofit/>
          </a:bodyPr>
          <a:lstStyle/>
          <a:p>
            <a:pPr algn="ctr"/>
            <a:r>
              <a:rPr lang="en-US" sz="6000" b="1" dirty="0">
                <a:solidFill>
                  <a:schemeClr val="bg1"/>
                </a:solidFill>
                <a:latin typeface="Century Gothic" charset="0"/>
                <a:ea typeface="Century Gothic" charset="0"/>
                <a:cs typeface="Century Gothic" charset="0"/>
              </a:rPr>
              <a:t>ANSWERS TO 3 KEY QUESTIONS</a:t>
            </a:r>
          </a:p>
        </p:txBody>
      </p:sp>
    </p:spTree>
    <p:extLst>
      <p:ext uri="{BB962C8B-B14F-4D97-AF65-F5344CB8AC3E}">
        <p14:creationId xmlns:p14="http://schemas.microsoft.com/office/powerpoint/2010/main" val="1322760043"/>
      </p:ext>
    </p:extLst>
  </p:cSld>
  <p:clrMapOvr>
    <a:overrideClrMapping bg1="lt1" tx1="dk1" bg2="lt2" tx2="dk2" accent1="accent1" accent2="accent2" accent3="accent3" accent4="accent4" accent5="accent5" accent6="accent6" hlink="hlink" folHlink="folHlink"/>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558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86242"/>
            <a:ext cx="7886700" cy="685516"/>
          </a:xfrm>
        </p:spPr>
        <p:txBody>
          <a:bodyPr>
            <a:noAutofit/>
          </a:bodyPr>
          <a:lstStyle/>
          <a:p>
            <a:pPr algn="ctr"/>
            <a:r>
              <a:rPr lang="en-US" sz="4800" b="1" i="1" dirty="0">
                <a:solidFill>
                  <a:schemeClr val="bg1"/>
                </a:solidFill>
                <a:latin typeface="Century Gothic" charset="0"/>
                <a:ea typeface="Century Gothic" charset="0"/>
                <a:cs typeface="Century Gothic" charset="0"/>
              </a:rPr>
              <a:t>CLERGY PAY WHAT?</a:t>
            </a:r>
          </a:p>
        </p:txBody>
      </p:sp>
    </p:spTree>
    <p:extLst>
      <p:ext uri="{BB962C8B-B14F-4D97-AF65-F5344CB8AC3E}">
        <p14:creationId xmlns:p14="http://schemas.microsoft.com/office/powerpoint/2010/main" val="3464259275"/>
      </p:ext>
    </p:extLst>
  </p:cSld>
  <p:clrMapOvr>
    <a:overrideClrMapping bg1="lt1" tx1="dk1" bg2="lt2" tx2="dk2" accent1="accent1" accent2="accent2" accent3="accent3" accent4="accent4" accent5="accent5" accent6="accent6" hlink="hlink" folHlink="folHlink"/>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INCOME TAX</a:t>
            </a:r>
          </a:p>
        </p:txBody>
      </p:sp>
      <p:sp>
        <p:nvSpPr>
          <p:cNvPr id="3" name="Content Placeholder 2"/>
          <p:cNvSpPr>
            <a:spLocks noGrp="1"/>
          </p:cNvSpPr>
          <p:nvPr>
            <p:ph idx="1"/>
          </p:nvPr>
        </p:nvSpPr>
        <p:spPr/>
        <p:txBody>
          <a:bodyPr>
            <a:normAutofit/>
          </a:bodyPr>
          <a:lstStyle/>
          <a:p>
            <a:pPr marL="0" indent="0" defTabSz="914400">
              <a:lnSpc>
                <a:spcPct val="100000"/>
              </a:lnSpc>
              <a:spcBef>
                <a:spcPts val="0"/>
              </a:spcBef>
              <a:buNone/>
              <a:defRPr/>
            </a:pPr>
            <a:r>
              <a:rPr lang="en-US" sz="2400" b="1" dirty="0">
                <a:solidFill>
                  <a:schemeClr val="bg1"/>
                </a:solidFill>
                <a:latin typeface="Century Gothic" charset="0"/>
                <a:ea typeface="Century Gothic" charset="0"/>
                <a:cs typeface="Century Gothic" charset="0"/>
              </a:rPr>
              <a:t>Governed by:</a:t>
            </a:r>
          </a:p>
          <a:p>
            <a:pPr defTabSz="914400">
              <a:lnSpc>
                <a:spcPct val="100000"/>
              </a:lnSpc>
              <a:spcBef>
                <a:spcPts val="0"/>
              </a:spcBef>
              <a:defRPr/>
            </a:pPr>
            <a:r>
              <a:rPr lang="en-US" sz="2400" dirty="0">
                <a:solidFill>
                  <a:schemeClr val="bg1"/>
                </a:solidFill>
                <a:latin typeface="Century Gothic" charset="0"/>
                <a:ea typeface="Century Gothic" charset="0"/>
                <a:cs typeface="Century Gothic" charset="0"/>
              </a:rPr>
              <a:t>Internal Revenue Code</a:t>
            </a:r>
          </a:p>
          <a:p>
            <a:pPr defTabSz="914400">
              <a:lnSpc>
                <a:spcPct val="100000"/>
              </a:lnSpc>
              <a:spcBef>
                <a:spcPts val="0"/>
              </a:spcBef>
              <a:defRPr/>
            </a:pPr>
            <a:r>
              <a:rPr lang="en-US" sz="2400" dirty="0">
                <a:solidFill>
                  <a:schemeClr val="bg1"/>
                </a:solidFill>
                <a:latin typeface="Century Gothic" charset="0"/>
                <a:ea typeface="Century Gothic" charset="0"/>
                <a:cs typeface="Century Gothic" charset="0"/>
              </a:rPr>
              <a:t>Internal Revenue Regulations</a:t>
            </a:r>
          </a:p>
          <a:p>
            <a:pPr defTabSz="914400">
              <a:lnSpc>
                <a:spcPct val="100000"/>
              </a:lnSpc>
              <a:spcBef>
                <a:spcPts val="0"/>
              </a:spcBef>
              <a:defRPr/>
            </a:pPr>
            <a:r>
              <a:rPr lang="en-US" sz="2400" dirty="0">
                <a:solidFill>
                  <a:schemeClr val="bg1"/>
                </a:solidFill>
                <a:latin typeface="Century Gothic" charset="0"/>
                <a:ea typeface="Century Gothic" charset="0"/>
                <a:cs typeface="Century Gothic" charset="0"/>
              </a:rPr>
              <a:t>Revenue Rulings</a:t>
            </a:r>
          </a:p>
          <a:p>
            <a:pPr defTabSz="914400">
              <a:lnSpc>
                <a:spcPct val="100000"/>
              </a:lnSpc>
              <a:spcBef>
                <a:spcPts val="0"/>
              </a:spcBef>
              <a:defRPr/>
            </a:pPr>
            <a:r>
              <a:rPr lang="en-US" sz="2400" dirty="0">
                <a:solidFill>
                  <a:schemeClr val="bg1"/>
                </a:solidFill>
                <a:latin typeface="Century Gothic" charset="0"/>
                <a:ea typeface="Century Gothic" charset="0"/>
                <a:cs typeface="Century Gothic" charset="0"/>
              </a:rPr>
              <a:t>U.S. Court Decision</a:t>
            </a:r>
          </a:p>
          <a:p>
            <a:pPr defTabSz="914400">
              <a:lnSpc>
                <a:spcPct val="100000"/>
              </a:lnSpc>
              <a:spcBef>
                <a:spcPts val="0"/>
              </a:spcBef>
              <a:defRPr/>
            </a:pPr>
            <a:endParaRPr lang="en-US" sz="2400" dirty="0">
              <a:solidFill>
                <a:schemeClr val="bg1"/>
              </a:solidFill>
              <a:latin typeface="Century Gothic" charset="0"/>
              <a:ea typeface="Century Gothic" charset="0"/>
              <a:cs typeface="Century Gothic" charset="0"/>
            </a:endParaRPr>
          </a:p>
          <a:p>
            <a:pPr marL="0" indent="0" defTabSz="914400">
              <a:lnSpc>
                <a:spcPct val="100000"/>
              </a:lnSpc>
              <a:spcBef>
                <a:spcPts val="0"/>
              </a:spcBef>
              <a:buNone/>
              <a:defRPr/>
            </a:pPr>
            <a:r>
              <a:rPr lang="en-US" sz="2400" b="1" dirty="0">
                <a:solidFill>
                  <a:schemeClr val="bg1"/>
                </a:solidFill>
                <a:latin typeface="Century Gothic" charset="0"/>
                <a:ea typeface="Century Gothic" charset="0"/>
                <a:cs typeface="Century Gothic" charset="0"/>
              </a:rPr>
              <a:t>All Subject to Change!</a:t>
            </a:r>
          </a:p>
        </p:txBody>
      </p:sp>
    </p:spTree>
    <p:extLst>
      <p:ext uri="{BB962C8B-B14F-4D97-AF65-F5344CB8AC3E}">
        <p14:creationId xmlns:p14="http://schemas.microsoft.com/office/powerpoint/2010/main" val="359149332"/>
      </p:ext>
    </p:extLst>
  </p:cSld>
  <p:clrMapOvr>
    <a:overrideClrMapping bg1="lt1" tx1="dk1" bg2="lt2" tx2="dk2" accent1="accent1" accent2="accent2" accent3="accent3" accent4="accent4" accent5="accent5" accent6="accent6" hlink="hlink" folHlink="folHlink"/>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800421"/>
            <a:ext cx="7886700" cy="1257158"/>
          </a:xfrm>
        </p:spPr>
        <p:txBody>
          <a:bodyPr>
            <a:noAutofit/>
          </a:bodyPr>
          <a:lstStyle/>
          <a:p>
            <a:pPr algn="ctr"/>
            <a:r>
              <a:rPr lang="en-US" sz="4400" b="1" dirty="0">
                <a:solidFill>
                  <a:schemeClr val="bg1"/>
                </a:solidFill>
                <a:latin typeface="Century Gothic" charset="0"/>
                <a:ea typeface="Century Gothic" charset="0"/>
                <a:cs typeface="Century Gothic" charset="0"/>
              </a:rPr>
              <a:t>SOCIAL SECURITY AND MEDICARE TAXES</a:t>
            </a:r>
          </a:p>
        </p:txBody>
      </p:sp>
    </p:spTree>
    <p:extLst>
      <p:ext uri="{BB962C8B-B14F-4D97-AF65-F5344CB8AC3E}">
        <p14:creationId xmlns:p14="http://schemas.microsoft.com/office/powerpoint/2010/main" val="1623084844"/>
      </p:ext>
    </p:extLst>
  </p:cSld>
  <p:clrMapOvr>
    <a:overrideClrMapping bg1="lt1" tx1="dk1" bg2="lt2" tx2="dk2" accent1="accent1" accent2="accent2" accent3="accent3" accent4="accent4" accent5="accent5" accent6="accent6" hlink="hlink" folHlink="folHlink"/>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PAYROLL TAX</a:t>
            </a:r>
          </a:p>
        </p:txBody>
      </p:sp>
      <p:sp>
        <p:nvSpPr>
          <p:cNvPr id="3" name="Content Placeholder 2"/>
          <p:cNvSpPr>
            <a:spLocks noGrp="1"/>
          </p:cNvSpPr>
          <p:nvPr>
            <p:ph idx="1"/>
          </p:nvPr>
        </p:nvSpPr>
        <p:spPr/>
        <p:txBody>
          <a:bodyPr/>
          <a:lstStyle/>
          <a:p>
            <a:pPr marL="0" indent="0" defTabSz="914400">
              <a:lnSpc>
                <a:spcPct val="100000"/>
              </a:lnSpc>
              <a:spcBef>
                <a:spcPts val="0"/>
              </a:spcBef>
              <a:buNone/>
              <a:defRPr/>
            </a:pPr>
            <a:r>
              <a:rPr lang="en-US" b="1" dirty="0">
                <a:solidFill>
                  <a:schemeClr val="bg1"/>
                </a:solidFill>
                <a:latin typeface="Century Gothic" charset="0"/>
                <a:ea typeface="Century Gothic" charset="0"/>
                <a:cs typeface="Century Gothic" charset="0"/>
              </a:rPr>
              <a:t>Governed by either:</a:t>
            </a: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Self Employment Contributions Act (SECA) </a:t>
            </a: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Federal Insurance Contributions Act ( FICA)</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marL="0" indent="0"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These taxes fund Social Security and Medicare. </a:t>
            </a:r>
          </a:p>
        </p:txBody>
      </p:sp>
    </p:spTree>
    <p:extLst>
      <p:ext uri="{BB962C8B-B14F-4D97-AF65-F5344CB8AC3E}">
        <p14:creationId xmlns:p14="http://schemas.microsoft.com/office/powerpoint/2010/main" val="639680563"/>
      </p:ext>
    </p:extLst>
  </p:cSld>
  <p:clrMapOvr>
    <a:overrideClrMapping bg1="lt1" tx1="dk1" bg2="lt2" tx2="dk2" accent1="accent1" accent2="accent2" accent3="accent3" accent4="accent4" accent5="accent5" accent6="accent6" hlink="hlink" folHlink="folHlink"/>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PAYROLL TAX</a:t>
            </a:r>
          </a:p>
        </p:txBody>
      </p:sp>
      <p:sp>
        <p:nvSpPr>
          <p:cNvPr id="5" name="Content Placeholder 2"/>
          <p:cNvSpPr>
            <a:spLocks noGrp="1"/>
          </p:cNvSpPr>
          <p:nvPr>
            <p:ph idx="1"/>
          </p:nvPr>
        </p:nvSpPr>
        <p:spPr/>
        <p:txBody>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The tax rate for Social Security and Medicare is 15.3% of Wages/Income.</a:t>
            </a:r>
          </a:p>
          <a:p>
            <a:pPr marL="0" indent="0"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 </a:t>
            </a: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In FICA</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½ is paid by the employer (7.65%)</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½ is withheld from employee paychecks (7.65%)</a:t>
            </a:r>
          </a:p>
          <a:p>
            <a:pPr marL="0" indent="0" defTabSz="914400">
              <a:lnSpc>
                <a:spcPct val="100000"/>
              </a:lnSpc>
              <a:spcBef>
                <a:spcPts val="0"/>
              </a:spcBef>
              <a:buNone/>
              <a:defRPr/>
            </a:pPr>
            <a:endParaRPr lang="en-US" dirty="0">
              <a:solidFill>
                <a:schemeClr val="bg1"/>
              </a:solidFill>
              <a:latin typeface="Century Gothic" charset="0"/>
              <a:ea typeface="Century Gothic" charset="0"/>
              <a:cs typeface="Century Gothic" charset="0"/>
            </a:endParaRPr>
          </a:p>
          <a:p>
            <a:pPr marL="0" indent="0" defTabSz="914400">
              <a:lnSpc>
                <a:spcPct val="100000"/>
              </a:lnSpc>
              <a:spcBef>
                <a:spcPts val="0"/>
              </a:spcBef>
              <a:buNone/>
              <a:defRPr/>
            </a:pPr>
            <a:r>
              <a:rPr lang="en-US" sz="2800" b="1" dirty="0">
                <a:solidFill>
                  <a:schemeClr val="bg1"/>
                </a:solidFill>
                <a:latin typeface="Century Gothic" charset="0"/>
                <a:ea typeface="Century Gothic" charset="0"/>
                <a:cs typeface="Century Gothic" charset="0"/>
              </a:rPr>
              <a:t>Key Point:  The Employer Pays FICA.</a:t>
            </a:r>
          </a:p>
          <a:p>
            <a:pPr marL="0" indent="0" defTabSz="914400">
              <a:lnSpc>
                <a:spcPct val="100000"/>
              </a:lnSpc>
              <a:spcBef>
                <a:spcPts val="0"/>
              </a:spcBef>
              <a:buNone/>
              <a:defRPr/>
            </a:pPr>
            <a:endParaRPr lang="en-US" dirty="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804020939"/>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3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70132714"/>
              </p:ext>
            </p:extLst>
          </p:nvPr>
        </p:nvGraphicFramePr>
        <p:xfrm>
          <a:off x="419100" y="381000"/>
          <a:ext cx="8305800" cy="5868237"/>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257637704"/>
                    </a:ext>
                  </a:extLst>
                </a:gridCol>
                <a:gridCol w="3048000">
                  <a:extLst>
                    <a:ext uri="{9D8B030D-6E8A-4147-A177-3AD203B41FA5}">
                      <a16:colId xmlns:a16="http://schemas.microsoft.com/office/drawing/2014/main" val="3528288110"/>
                    </a:ext>
                  </a:extLst>
                </a:gridCol>
              </a:tblGrid>
              <a:tr h="726719">
                <a:tc gridSpan="2">
                  <a:txBody>
                    <a:bodyPr/>
                    <a:lstStyle/>
                    <a:p>
                      <a:pPr algn="ctr"/>
                      <a:r>
                        <a:rPr lang="en-US" sz="4400" dirty="0"/>
                        <a:t>Church as a Business 2022</a:t>
                      </a:r>
                    </a:p>
                  </a:txBody>
                  <a:tcPr anchor="ctr"/>
                </a:tc>
                <a:tc hMerge="1">
                  <a:txBody>
                    <a:bodyPr/>
                    <a:lstStyle/>
                    <a:p>
                      <a:endParaRPr lang="en-US" sz="3600" dirty="0"/>
                    </a:p>
                  </a:txBody>
                  <a:tcPr anchor="ctr"/>
                </a:tc>
                <a:extLst>
                  <a:ext uri="{0D108BD9-81ED-4DB2-BD59-A6C34878D82A}">
                    <a16:rowId xmlns:a16="http://schemas.microsoft.com/office/drawing/2014/main" val="2445498186"/>
                  </a:ext>
                </a:extLst>
              </a:tr>
              <a:tr h="1463040">
                <a:tc>
                  <a:txBody>
                    <a:bodyPr/>
                    <a:lstStyle/>
                    <a:p>
                      <a:r>
                        <a:rPr lang="en-US" sz="3600" dirty="0"/>
                        <a:t>Combined Local Church  Operating Expenses </a:t>
                      </a:r>
                    </a:p>
                  </a:txBody>
                  <a:tcPr anchor="ctr"/>
                </a:tc>
                <a:tc>
                  <a:txBody>
                    <a:bodyPr/>
                    <a:lstStyle/>
                    <a:p>
                      <a:pPr algn="r"/>
                      <a:r>
                        <a:rPr lang="en-US" sz="3600" dirty="0"/>
                        <a:t>$ 78,809,051</a:t>
                      </a:r>
                    </a:p>
                  </a:txBody>
                  <a:tcPr anchor="ctr"/>
                </a:tc>
                <a:extLst>
                  <a:ext uri="{0D108BD9-81ED-4DB2-BD59-A6C34878D82A}">
                    <a16:rowId xmlns:a16="http://schemas.microsoft.com/office/drawing/2014/main" val="1072627459"/>
                  </a:ext>
                </a:extLst>
              </a:tr>
              <a:tr h="731520">
                <a:tc>
                  <a:txBody>
                    <a:bodyPr/>
                    <a:lstStyle/>
                    <a:p>
                      <a:r>
                        <a:rPr lang="en-US" sz="3600" dirty="0"/>
                        <a:t>Apportionments Collected </a:t>
                      </a:r>
                    </a:p>
                  </a:txBody>
                  <a:tcPr anchor="ct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3600" dirty="0"/>
                        <a:t>$  7,847,926</a:t>
                      </a:r>
                    </a:p>
                  </a:txBody>
                  <a:tcPr anchor="ctr"/>
                </a:tc>
                <a:extLst>
                  <a:ext uri="{0D108BD9-81ED-4DB2-BD59-A6C34878D82A}">
                    <a16:rowId xmlns:a16="http://schemas.microsoft.com/office/drawing/2014/main" val="1602561839"/>
                  </a:ext>
                </a:extLst>
              </a:tr>
              <a:tr h="726719">
                <a:tc>
                  <a:txBody>
                    <a:bodyPr/>
                    <a:lstStyle/>
                    <a:p>
                      <a:r>
                        <a:rPr lang="en-US" sz="3600" dirty="0"/>
                        <a:t>Other Benevolences </a:t>
                      </a:r>
                    </a:p>
                  </a:txBody>
                  <a:tcPr anchor="ctr"/>
                </a:tc>
                <a:tc>
                  <a:txBody>
                    <a:bodyPr/>
                    <a:lstStyle/>
                    <a:p>
                      <a:pPr algn="r"/>
                      <a:r>
                        <a:rPr lang="en-US" sz="3600" dirty="0"/>
                        <a:t>$  5,366,480</a:t>
                      </a:r>
                    </a:p>
                  </a:txBody>
                  <a:tcPr anchor="ctr"/>
                </a:tc>
                <a:extLst>
                  <a:ext uri="{0D108BD9-81ED-4DB2-BD59-A6C34878D82A}">
                    <a16:rowId xmlns:a16="http://schemas.microsoft.com/office/drawing/2014/main" val="4136948088"/>
                  </a:ext>
                </a:extLst>
              </a:tr>
              <a:tr h="726719">
                <a:tc>
                  <a:txBody>
                    <a:bodyPr/>
                    <a:lstStyle/>
                    <a:p>
                      <a:r>
                        <a:rPr lang="en-US" sz="3600" dirty="0"/>
                        <a:t>Pensions &amp; Benefits</a:t>
                      </a:r>
                    </a:p>
                  </a:txBody>
                  <a:tcPr anchor="ctr"/>
                </a:tc>
                <a:tc>
                  <a:txBody>
                    <a:bodyPr/>
                    <a:lstStyle/>
                    <a:p>
                      <a:pPr algn="r"/>
                      <a:r>
                        <a:rPr lang="en-US" sz="3600" dirty="0"/>
                        <a:t>$  5,688,947</a:t>
                      </a:r>
                    </a:p>
                  </a:txBody>
                  <a:tcPr anchor="ctr"/>
                </a:tc>
                <a:extLst>
                  <a:ext uri="{0D108BD9-81ED-4DB2-BD59-A6C34878D82A}">
                    <a16:rowId xmlns:a16="http://schemas.microsoft.com/office/drawing/2014/main" val="2819349290"/>
                  </a:ext>
                </a:extLst>
              </a:tr>
              <a:tr h="731520">
                <a:tc>
                  <a:txBody>
                    <a:bodyPr/>
                    <a:lstStyle/>
                    <a:p>
                      <a:r>
                        <a:rPr lang="en-US" sz="3600" dirty="0"/>
                        <a:t>Advance Specials</a:t>
                      </a:r>
                    </a:p>
                  </a:txBody>
                  <a:tcPr anchor="ctr"/>
                </a:tc>
                <a:tc>
                  <a:txBody>
                    <a:bodyPr/>
                    <a:lstStyle/>
                    <a:p>
                      <a:pPr algn="r"/>
                      <a:r>
                        <a:rPr lang="en-US" sz="3600" dirty="0"/>
                        <a:t>  $     716,684</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7084068"/>
                  </a:ext>
                </a:extLst>
              </a:tr>
              <a:tr h="726719">
                <a:tc>
                  <a:txBody>
                    <a:bodyPr/>
                    <a:lstStyle/>
                    <a:p>
                      <a:r>
                        <a:rPr lang="en-US" sz="3600" dirty="0"/>
                        <a:t>TOTAL</a:t>
                      </a:r>
                    </a:p>
                  </a:txBody>
                  <a:tcPr anchor="ctr"/>
                </a:tc>
                <a:tc>
                  <a:txBody>
                    <a:bodyPr/>
                    <a:lstStyle/>
                    <a:p>
                      <a:pPr algn="r"/>
                      <a:r>
                        <a:rPr lang="en-US" sz="3600" dirty="0"/>
                        <a:t>$ 98,429,088</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42923815"/>
                  </a:ext>
                </a:extLst>
              </a:tr>
            </a:tbl>
          </a:graphicData>
        </a:graphic>
      </p:graphicFrame>
    </p:spTree>
    <p:extLst>
      <p:ext uri="{BB962C8B-B14F-4D97-AF65-F5344CB8AC3E}">
        <p14:creationId xmlns:p14="http://schemas.microsoft.com/office/powerpoint/2010/main" val="2601266216"/>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76625" y="1143001"/>
            <a:ext cx="2190750" cy="1085779"/>
          </a:xfrm>
        </p:spPr>
        <p:txBody>
          <a:bodyPr>
            <a:noAutofit/>
          </a:bodyPr>
          <a:lstStyle/>
          <a:p>
            <a:pPr algn="ctr"/>
            <a:r>
              <a:rPr lang="en-US" sz="4400" b="1" dirty="0">
                <a:solidFill>
                  <a:schemeClr val="bg1"/>
                </a:solidFill>
                <a:latin typeface="Century Gothic" charset="0"/>
                <a:ea typeface="Century Gothic" charset="0"/>
                <a:cs typeface="Century Gothic" charset="0"/>
              </a:rPr>
              <a:t>BUT</a:t>
            </a:r>
          </a:p>
        </p:txBody>
      </p:sp>
      <p:sp>
        <p:nvSpPr>
          <p:cNvPr id="4" name="Content Placeholder 2"/>
          <p:cNvSpPr txBox="1">
            <a:spLocks/>
          </p:cNvSpPr>
          <p:nvPr/>
        </p:nvSpPr>
        <p:spPr>
          <a:xfrm>
            <a:off x="628650" y="2075225"/>
            <a:ext cx="7886700" cy="74533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A self-employed individual pays under SECA and is responsible for paying the entire share. </a:t>
            </a:r>
          </a:p>
        </p:txBody>
      </p:sp>
      <p:sp>
        <p:nvSpPr>
          <p:cNvPr id="6" name="Title 1"/>
          <p:cNvSpPr txBox="1">
            <a:spLocks/>
          </p:cNvSpPr>
          <p:nvPr/>
        </p:nvSpPr>
        <p:spPr>
          <a:xfrm>
            <a:off x="3476625" y="3657601"/>
            <a:ext cx="2190750" cy="108577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400" b="1" dirty="0">
                <a:solidFill>
                  <a:schemeClr val="bg1"/>
                </a:solidFill>
                <a:latin typeface="Century Gothic" charset="0"/>
                <a:ea typeface="Century Gothic" charset="0"/>
                <a:cs typeface="Century Gothic" charset="0"/>
              </a:rPr>
              <a:t>WHY?</a:t>
            </a:r>
          </a:p>
        </p:txBody>
      </p:sp>
      <p:sp>
        <p:nvSpPr>
          <p:cNvPr id="7" name="Content Placeholder 2"/>
          <p:cNvSpPr txBox="1">
            <a:spLocks/>
          </p:cNvSpPr>
          <p:nvPr/>
        </p:nvSpPr>
        <p:spPr>
          <a:xfrm>
            <a:off x="628650" y="4648201"/>
            <a:ext cx="7886700" cy="401187"/>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400">
              <a:lnSpc>
                <a:spcPct val="100000"/>
              </a:lnSpc>
              <a:spcBef>
                <a:spcPts val="0"/>
              </a:spcBef>
              <a:buNone/>
              <a:defRPr/>
            </a:pPr>
            <a:r>
              <a:rPr lang="en-US" b="1" dirty="0">
                <a:solidFill>
                  <a:schemeClr val="bg1"/>
                </a:solidFill>
                <a:latin typeface="Century Gothic" charset="0"/>
                <a:ea typeface="Century Gothic" charset="0"/>
                <a:cs typeface="Century Gothic" charset="0"/>
              </a:rPr>
              <a:t>They employ themselves.</a:t>
            </a:r>
          </a:p>
        </p:txBody>
      </p:sp>
    </p:spTree>
    <p:extLst>
      <p:ext uri="{BB962C8B-B14F-4D97-AF65-F5344CB8AC3E}">
        <p14:creationId xmlns:p14="http://schemas.microsoft.com/office/powerpoint/2010/main" val="1586391924"/>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AS CLERGY WE PAY WHICH ONE?</a:t>
            </a:r>
          </a:p>
        </p:txBody>
      </p:sp>
      <p:sp>
        <p:nvSpPr>
          <p:cNvPr id="5" name="Content Placeholder 2"/>
          <p:cNvSpPr>
            <a:spLocks noGrp="1"/>
          </p:cNvSpPr>
          <p:nvPr>
            <p:ph idx="1"/>
          </p:nvPr>
        </p:nvSpPr>
        <p:spPr>
          <a:xfrm>
            <a:off x="628650" y="2226470"/>
            <a:ext cx="7886700" cy="2802731"/>
          </a:xfrm>
        </p:spPr>
        <p:txBody>
          <a:bodyPr>
            <a:noAutofit/>
          </a:bodyPr>
          <a:lstStyle/>
          <a:p>
            <a:pPr marL="0" indent="0"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Most people with an employer pay FICA …</a:t>
            </a:r>
          </a:p>
          <a:p>
            <a:pPr marL="0" indent="0" defTabSz="914400">
              <a:lnSpc>
                <a:spcPct val="100000"/>
              </a:lnSpc>
              <a:spcBef>
                <a:spcPts val="0"/>
              </a:spcBef>
              <a:buNone/>
              <a:defRPr/>
            </a:pPr>
            <a:endParaRPr lang="en-US" dirty="0">
              <a:solidFill>
                <a:schemeClr val="bg1"/>
              </a:solidFill>
              <a:latin typeface="Century Gothic" charset="0"/>
              <a:ea typeface="Century Gothic" charset="0"/>
              <a:cs typeface="Century Gothic" charset="0"/>
            </a:endParaRPr>
          </a:p>
          <a:p>
            <a:pPr marL="0" indent="0"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But clergy are </a:t>
            </a:r>
            <a:r>
              <a:rPr lang="en-US" b="1" dirty="0">
                <a:solidFill>
                  <a:schemeClr val="bg1"/>
                </a:solidFill>
                <a:latin typeface="Century Gothic" charset="0"/>
                <a:ea typeface="Century Gothic" charset="0"/>
                <a:cs typeface="Century Gothic" charset="0"/>
              </a:rPr>
              <a:t>special</a:t>
            </a:r>
            <a:r>
              <a:rPr lang="en-US" dirty="0">
                <a:solidFill>
                  <a:schemeClr val="bg1"/>
                </a:solidFill>
                <a:latin typeface="Century Gothic" charset="0"/>
                <a:ea typeface="Century Gothic" charset="0"/>
                <a:cs typeface="Century Gothic" charset="0"/>
              </a:rPr>
              <a:t> so …</a:t>
            </a:r>
          </a:p>
          <a:p>
            <a:pPr marL="0" indent="0" defTabSz="914400">
              <a:lnSpc>
                <a:spcPct val="100000"/>
              </a:lnSpc>
              <a:spcBef>
                <a:spcPts val="0"/>
              </a:spcBef>
              <a:buNone/>
              <a:defRPr/>
            </a:pPr>
            <a:endParaRPr lang="en-US" dirty="0">
              <a:solidFill>
                <a:schemeClr val="bg1"/>
              </a:solidFill>
              <a:latin typeface="Century Gothic" charset="0"/>
              <a:ea typeface="Century Gothic" charset="0"/>
              <a:cs typeface="Century Gothic" charset="0"/>
            </a:endParaRPr>
          </a:p>
        </p:txBody>
      </p:sp>
      <p:sp>
        <p:nvSpPr>
          <p:cNvPr id="4" name="Title 1"/>
          <p:cNvSpPr txBox="1">
            <a:spLocks/>
          </p:cNvSpPr>
          <p:nvPr/>
        </p:nvSpPr>
        <p:spPr>
          <a:xfrm>
            <a:off x="1905000" y="3657601"/>
            <a:ext cx="5334000" cy="108577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400" b="1" dirty="0">
                <a:solidFill>
                  <a:schemeClr val="bg1"/>
                </a:solidFill>
                <a:latin typeface="Century Gothic" charset="0"/>
                <a:ea typeface="Century Gothic" charset="0"/>
                <a:cs typeface="Century Gothic" charset="0"/>
              </a:rPr>
              <a:t>CLERGY PAY SECA!</a:t>
            </a:r>
          </a:p>
        </p:txBody>
      </p:sp>
    </p:spTree>
    <p:extLst>
      <p:ext uri="{BB962C8B-B14F-4D97-AF65-F5344CB8AC3E}">
        <p14:creationId xmlns:p14="http://schemas.microsoft.com/office/powerpoint/2010/main" val="1037819410"/>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558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86242"/>
            <a:ext cx="7886700" cy="685516"/>
          </a:xfrm>
        </p:spPr>
        <p:txBody>
          <a:bodyPr>
            <a:noAutofit/>
          </a:bodyPr>
          <a:lstStyle/>
          <a:p>
            <a:pPr algn="ctr"/>
            <a:r>
              <a:rPr lang="en-US" sz="4800" b="1" i="1" dirty="0">
                <a:solidFill>
                  <a:schemeClr val="bg1"/>
                </a:solidFill>
                <a:latin typeface="Century Gothic" charset="0"/>
                <a:ea typeface="Century Gothic" charset="0"/>
                <a:cs typeface="Century Gothic" charset="0"/>
              </a:rPr>
              <a:t>CLERGY WORK FOR WHO?</a:t>
            </a:r>
          </a:p>
        </p:txBody>
      </p:sp>
    </p:spTree>
    <p:extLst>
      <p:ext uri="{BB962C8B-B14F-4D97-AF65-F5344CB8AC3E}">
        <p14:creationId xmlns:p14="http://schemas.microsoft.com/office/powerpoint/2010/main" val="3699294971"/>
      </p:ext>
    </p:extLst>
  </p:cSld>
  <p:clrMapOvr>
    <a:overrideClrMapping bg1="lt1" tx1="dk1" bg2="lt2" tx2="dk2" accent1="accent1" accent2="accent2" accent3="accent3" accent4="accent4" accent5="accent5" accent6="accent6" hlink="hlink" folHlink="folHlink"/>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895512"/>
            <a:ext cx="7886700" cy="3066979"/>
          </a:xfrm>
        </p:spPr>
        <p:txBody>
          <a:bodyPr>
            <a:noAutofit/>
          </a:bodyPr>
          <a:lstStyle/>
          <a:p>
            <a:pPr algn="ctr"/>
            <a:r>
              <a:rPr lang="en-US" sz="4400" b="1" dirty="0">
                <a:solidFill>
                  <a:schemeClr val="bg1"/>
                </a:solidFill>
                <a:latin typeface="Century Gothic" charset="0"/>
                <a:ea typeface="Century Gothic" charset="0"/>
                <a:cs typeface="Century Gothic" charset="0"/>
              </a:rPr>
              <a:t>Conference, bishop, </a:t>
            </a:r>
            <a:br>
              <a:rPr lang="en-US" sz="4400" b="1" dirty="0">
                <a:solidFill>
                  <a:schemeClr val="bg1"/>
                </a:solidFill>
                <a:latin typeface="Century Gothic" charset="0"/>
                <a:ea typeface="Century Gothic" charset="0"/>
                <a:cs typeface="Century Gothic" charset="0"/>
              </a:rPr>
            </a:br>
            <a:r>
              <a:rPr lang="en-US" sz="4400" b="1" dirty="0">
                <a:solidFill>
                  <a:schemeClr val="bg1"/>
                </a:solidFill>
                <a:latin typeface="Century Gothic" charset="0"/>
                <a:ea typeface="Century Gothic" charset="0"/>
                <a:cs typeface="Century Gothic" charset="0"/>
              </a:rPr>
              <a:t>local church or</a:t>
            </a:r>
            <a:br>
              <a:rPr lang="en-US" sz="4400" b="1" dirty="0">
                <a:solidFill>
                  <a:schemeClr val="bg1"/>
                </a:solidFill>
                <a:latin typeface="Century Gothic" charset="0"/>
                <a:ea typeface="Century Gothic" charset="0"/>
                <a:cs typeface="Century Gothic" charset="0"/>
              </a:rPr>
            </a:br>
            <a:r>
              <a:rPr lang="en-US" sz="4400" b="1" dirty="0">
                <a:solidFill>
                  <a:schemeClr val="bg1"/>
                </a:solidFill>
                <a:latin typeface="Century Gothic" charset="0"/>
                <a:ea typeface="Century Gothic" charset="0"/>
                <a:cs typeface="Century Gothic" charset="0"/>
              </a:rPr>
              <a:t>conference board of </a:t>
            </a:r>
            <a:br>
              <a:rPr lang="en-US" sz="4400" b="1" dirty="0">
                <a:solidFill>
                  <a:schemeClr val="bg1"/>
                </a:solidFill>
                <a:latin typeface="Century Gothic" charset="0"/>
                <a:ea typeface="Century Gothic" charset="0"/>
                <a:cs typeface="Century Gothic" charset="0"/>
              </a:rPr>
            </a:br>
            <a:r>
              <a:rPr lang="en-US" sz="4400" b="1" dirty="0">
                <a:solidFill>
                  <a:schemeClr val="bg1"/>
                </a:solidFill>
                <a:latin typeface="Century Gothic" charset="0"/>
                <a:ea typeface="Century Gothic" charset="0"/>
                <a:cs typeface="Century Gothic" charset="0"/>
              </a:rPr>
              <a:t>pensions? </a:t>
            </a:r>
          </a:p>
        </p:txBody>
      </p:sp>
    </p:spTree>
    <p:extLst>
      <p:ext uri="{BB962C8B-B14F-4D97-AF65-F5344CB8AC3E}">
        <p14:creationId xmlns:p14="http://schemas.microsoft.com/office/powerpoint/2010/main" val="3939193663"/>
      </p:ext>
    </p:extLst>
  </p:cSld>
  <p:clrMapOvr>
    <a:overrideClrMapping bg1="lt1" tx1="dk1" bg2="lt2" tx2="dk2" accent1="accent1" accent2="accent2" accent3="accent3" accent4="accent4" accent5="accent5" accent6="accent6" hlink="hlink" folHlink="folHlink"/>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1"/>
            <a:ext cx="7886700" cy="780979"/>
          </a:xfrm>
        </p:spPr>
        <p:txBody>
          <a:bodyPr>
            <a:noAutofit/>
          </a:bodyPr>
          <a:lstStyle/>
          <a:p>
            <a:pPr algn="ctr"/>
            <a:r>
              <a:rPr lang="en-US" sz="4400" b="1" dirty="0">
                <a:solidFill>
                  <a:schemeClr val="bg1"/>
                </a:solidFill>
                <a:latin typeface="Century Gothic" charset="0"/>
                <a:ea typeface="Century Gothic" charset="0"/>
                <a:cs typeface="Century Gothic" charset="0"/>
              </a:rPr>
              <a:t>THE LOCAL CHURCH</a:t>
            </a:r>
          </a:p>
        </p:txBody>
      </p:sp>
      <p:sp>
        <p:nvSpPr>
          <p:cNvPr id="3" name="Content Placeholder 2"/>
          <p:cNvSpPr>
            <a:spLocks noGrp="1"/>
          </p:cNvSpPr>
          <p:nvPr>
            <p:ph idx="1"/>
          </p:nvPr>
        </p:nvSpPr>
        <p:spPr>
          <a:xfrm>
            <a:off x="628650" y="3208736"/>
            <a:ext cx="7886700" cy="440531"/>
          </a:xfrm>
        </p:spPr>
        <p:txBody>
          <a:bodyPr>
            <a:noAutofit/>
          </a:bodyPr>
          <a:lstStyle/>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At least as far as income tax is concerned</a:t>
            </a:r>
          </a:p>
        </p:txBody>
      </p:sp>
    </p:spTree>
    <p:extLst>
      <p:ext uri="{BB962C8B-B14F-4D97-AF65-F5344CB8AC3E}">
        <p14:creationId xmlns:p14="http://schemas.microsoft.com/office/powerpoint/2010/main" val="433445126"/>
      </p:ext>
    </p:extLst>
  </p:cSld>
  <p:clrMapOvr>
    <a:overrideClrMapping bg1="lt1" tx1="dk1" bg2="lt2" tx2="dk2" accent1="accent1" accent2="accent2" accent3="accent3" accent4="accent4" accent5="accent5" accent6="accent6" hlink="hlink" folHlink="folHlink"/>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558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514600"/>
            <a:ext cx="7886700" cy="799958"/>
          </a:xfrm>
        </p:spPr>
        <p:txBody>
          <a:bodyPr>
            <a:noAutofit/>
          </a:bodyPr>
          <a:lstStyle/>
          <a:p>
            <a:pPr algn="ctr"/>
            <a:r>
              <a:rPr lang="en-US" sz="4800" b="1" i="1" dirty="0">
                <a:solidFill>
                  <a:schemeClr val="bg1"/>
                </a:solidFill>
                <a:latin typeface="Century Gothic" charset="0"/>
                <a:ea typeface="Century Gothic" charset="0"/>
                <a:cs typeface="Century Gothic" charset="0"/>
              </a:rPr>
              <a:t>EMPLOYMENT STATUS?</a:t>
            </a:r>
          </a:p>
        </p:txBody>
      </p:sp>
      <p:sp>
        <p:nvSpPr>
          <p:cNvPr id="3" name="Content Placeholder 2"/>
          <p:cNvSpPr>
            <a:spLocks noGrp="1"/>
          </p:cNvSpPr>
          <p:nvPr>
            <p:ph idx="1"/>
          </p:nvPr>
        </p:nvSpPr>
        <p:spPr>
          <a:xfrm>
            <a:off x="628650" y="3208736"/>
            <a:ext cx="7886700" cy="440531"/>
          </a:xfrm>
        </p:spPr>
        <p:txBody>
          <a:bodyPr>
            <a:noAutofit/>
          </a:bodyPr>
          <a:lstStyle/>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Seriously? What does that mean?</a:t>
            </a:r>
          </a:p>
        </p:txBody>
      </p:sp>
    </p:spTree>
    <p:extLst>
      <p:ext uri="{BB962C8B-B14F-4D97-AF65-F5344CB8AC3E}">
        <p14:creationId xmlns:p14="http://schemas.microsoft.com/office/powerpoint/2010/main" val="1534861470"/>
      </p:ext>
    </p:extLst>
  </p:cSld>
  <p:clrMapOvr>
    <a:overrideClrMapping bg1="lt1" tx1="dk1" bg2="lt2" tx2="dk2" accent1="accent1" accent2="accent2" accent3="accent3" accent4="accent4" accent5="accent5" accent6="accent6" hlink="hlink" folHlink="folHlink"/>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33714" y="1981201"/>
            <a:ext cx="3076575" cy="1085779"/>
          </a:xfrm>
        </p:spPr>
        <p:txBody>
          <a:bodyPr>
            <a:noAutofit/>
          </a:bodyPr>
          <a:lstStyle/>
          <a:p>
            <a:pPr algn="ctr"/>
            <a:r>
              <a:rPr lang="en-US" sz="4400" b="1" dirty="0">
                <a:solidFill>
                  <a:schemeClr val="bg1"/>
                </a:solidFill>
                <a:latin typeface="Century Gothic" charset="0"/>
                <a:ea typeface="Century Gothic" charset="0"/>
                <a:cs typeface="Century Gothic" charset="0"/>
              </a:rPr>
              <a:t>REMEMBER</a:t>
            </a:r>
          </a:p>
        </p:txBody>
      </p:sp>
      <p:sp>
        <p:nvSpPr>
          <p:cNvPr id="4" name="Content Placeholder 2"/>
          <p:cNvSpPr txBox="1">
            <a:spLocks/>
          </p:cNvSpPr>
          <p:nvPr/>
        </p:nvSpPr>
        <p:spPr>
          <a:xfrm>
            <a:off x="628650" y="3209312"/>
            <a:ext cx="7886700" cy="43937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Clergy are treated as employees of the salary paying unit.</a:t>
            </a:r>
          </a:p>
        </p:txBody>
      </p:sp>
    </p:spTree>
    <p:extLst>
      <p:ext uri="{BB962C8B-B14F-4D97-AF65-F5344CB8AC3E}">
        <p14:creationId xmlns:p14="http://schemas.microsoft.com/office/powerpoint/2010/main" val="1902757056"/>
      </p:ext>
    </p:extLst>
  </p:cSld>
  <p:clrMapOvr>
    <a:overrideClrMapping bg1="lt1" tx1="dk1" bg2="lt2" tx2="dk2" accent1="accent1" accent2="accent2" accent3="accent3" accent4="accent4" accent5="accent5" accent6="accent6" hlink="hlink" folHlink="folHlink"/>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628650" y="2671456"/>
            <a:ext cx="7886700" cy="151508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400">
              <a:lnSpc>
                <a:spcPct val="100000"/>
              </a:lnSpc>
              <a:spcBef>
                <a:spcPts val="0"/>
              </a:spcBef>
              <a:buNone/>
              <a:defRPr/>
            </a:pPr>
            <a:r>
              <a:rPr lang="en-US" sz="4400" dirty="0">
                <a:solidFill>
                  <a:schemeClr val="bg1"/>
                </a:solidFill>
                <a:latin typeface="Century Gothic" charset="0"/>
                <a:ea typeface="Century Gothic" charset="0"/>
                <a:cs typeface="Century Gothic" charset="0"/>
              </a:rPr>
              <a:t>That was for </a:t>
            </a:r>
          </a:p>
          <a:p>
            <a:pPr marL="0" indent="0" algn="ctr" defTabSz="914400">
              <a:lnSpc>
                <a:spcPct val="100000"/>
              </a:lnSpc>
              <a:spcBef>
                <a:spcPts val="0"/>
              </a:spcBef>
              <a:buNone/>
              <a:defRPr/>
            </a:pPr>
            <a:r>
              <a:rPr lang="en-US" sz="4400" dirty="0">
                <a:solidFill>
                  <a:schemeClr val="bg1"/>
                </a:solidFill>
                <a:latin typeface="Century Gothic" charset="0"/>
                <a:ea typeface="Century Gothic" charset="0"/>
                <a:cs typeface="Century Gothic" charset="0"/>
              </a:rPr>
              <a:t>purposes of income tax.</a:t>
            </a:r>
          </a:p>
        </p:txBody>
      </p:sp>
    </p:spTree>
    <p:extLst>
      <p:ext uri="{BB962C8B-B14F-4D97-AF65-F5344CB8AC3E}">
        <p14:creationId xmlns:p14="http://schemas.microsoft.com/office/powerpoint/2010/main" val="4145526317"/>
      </p:ext>
    </p:extLst>
  </p:cSld>
  <p:clrMapOvr>
    <a:overrideClrMapping bg1="lt1" tx1="dk1" bg2="lt2" tx2="dk2" accent1="accent1" accent2="accent2" accent3="accent3" accent4="accent4" accent5="accent5" accent6="accent6" hlink="hlink" folHlink="folHlink"/>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4852" y="1447800"/>
            <a:ext cx="7886699" cy="1295400"/>
          </a:xfrm>
        </p:spPr>
        <p:txBody>
          <a:bodyPr>
            <a:noAutofit/>
          </a:bodyPr>
          <a:lstStyle/>
          <a:p>
            <a:pPr algn="ctr"/>
            <a:r>
              <a:rPr lang="en-US" sz="4400" b="1" dirty="0">
                <a:solidFill>
                  <a:schemeClr val="bg1"/>
                </a:solidFill>
                <a:latin typeface="Century Gothic" charset="0"/>
                <a:ea typeface="Century Gothic" charset="0"/>
                <a:cs typeface="Century Gothic" charset="0"/>
              </a:rPr>
              <a:t>BUT, REMEMBER, CLERGY ARE </a:t>
            </a:r>
            <a:br>
              <a:rPr lang="en-US" sz="4400" b="1" dirty="0">
                <a:solidFill>
                  <a:schemeClr val="bg1"/>
                </a:solidFill>
                <a:latin typeface="Century Gothic" charset="0"/>
                <a:ea typeface="Century Gothic" charset="0"/>
                <a:cs typeface="Century Gothic" charset="0"/>
              </a:rPr>
            </a:br>
            <a:r>
              <a:rPr lang="en-US" sz="4400" b="1" dirty="0">
                <a:solidFill>
                  <a:srgbClr val="005583"/>
                </a:solidFill>
                <a:latin typeface="Century Gothic" charset="0"/>
                <a:ea typeface="Century Gothic" charset="0"/>
                <a:cs typeface="Century Gothic" charset="0"/>
              </a:rPr>
              <a:t>SPECIAL</a:t>
            </a:r>
            <a:r>
              <a:rPr lang="en-US" sz="4400" b="1" dirty="0">
                <a:solidFill>
                  <a:schemeClr val="bg1"/>
                </a:solidFill>
                <a:latin typeface="Century Gothic" charset="0"/>
                <a:ea typeface="Century Gothic" charset="0"/>
                <a:cs typeface="Century Gothic" charset="0"/>
              </a:rPr>
              <a:t> …</a:t>
            </a:r>
          </a:p>
        </p:txBody>
      </p:sp>
      <p:sp>
        <p:nvSpPr>
          <p:cNvPr id="5" name="Title 1"/>
          <p:cNvSpPr txBox="1">
            <a:spLocks/>
          </p:cNvSpPr>
          <p:nvPr/>
        </p:nvSpPr>
        <p:spPr>
          <a:xfrm>
            <a:off x="704852" y="3612578"/>
            <a:ext cx="7886699" cy="12954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400" b="1" dirty="0">
                <a:solidFill>
                  <a:schemeClr val="bg1"/>
                </a:solidFill>
                <a:latin typeface="Century Gothic" charset="0"/>
                <a:ea typeface="Century Gothic" charset="0"/>
                <a:cs typeface="Century Gothic" charset="0"/>
              </a:rPr>
              <a:t>CLERGY ARE ALSO RESPONSIBLE FOR SECA.</a:t>
            </a:r>
          </a:p>
        </p:txBody>
      </p:sp>
    </p:spTree>
    <p:extLst>
      <p:ext uri="{BB962C8B-B14F-4D97-AF65-F5344CB8AC3E}">
        <p14:creationId xmlns:p14="http://schemas.microsoft.com/office/powerpoint/2010/main" val="101814869"/>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5939" y="2471757"/>
            <a:ext cx="7452122" cy="1914489"/>
          </a:xfrm>
        </p:spPr>
        <p:txBody>
          <a:bodyPr>
            <a:noAutofit/>
          </a:bodyPr>
          <a:lstStyle/>
          <a:p>
            <a:pPr algn="ctr"/>
            <a:r>
              <a:rPr lang="en-US" sz="4400" b="1" dirty="0">
                <a:solidFill>
                  <a:schemeClr val="bg1"/>
                </a:solidFill>
                <a:latin typeface="Century Gothic" charset="0"/>
                <a:ea typeface="Century Gothic" charset="0"/>
                <a:cs typeface="Century Gothic" charset="0"/>
              </a:rPr>
              <a:t>Congress made clergy </a:t>
            </a:r>
            <a:br>
              <a:rPr lang="en-US" sz="4400" b="1" dirty="0">
                <a:solidFill>
                  <a:schemeClr val="bg1"/>
                </a:solidFill>
                <a:latin typeface="Century Gothic" charset="0"/>
                <a:ea typeface="Century Gothic" charset="0"/>
                <a:cs typeface="Century Gothic" charset="0"/>
              </a:rPr>
            </a:br>
            <a:r>
              <a:rPr lang="en-US" sz="4400" b="1" dirty="0">
                <a:solidFill>
                  <a:schemeClr val="bg1"/>
                </a:solidFill>
                <a:latin typeface="Century Gothic" charset="0"/>
                <a:ea typeface="Century Gothic" charset="0"/>
                <a:cs typeface="Century Gothic" charset="0"/>
              </a:rPr>
              <a:t>self-employed for </a:t>
            </a:r>
            <a:br>
              <a:rPr lang="en-US" sz="4400" b="1" dirty="0">
                <a:solidFill>
                  <a:schemeClr val="bg1"/>
                </a:solidFill>
                <a:latin typeface="Century Gothic" charset="0"/>
                <a:ea typeface="Century Gothic" charset="0"/>
                <a:cs typeface="Century Gothic" charset="0"/>
              </a:rPr>
            </a:br>
            <a:r>
              <a:rPr lang="en-US" sz="4400" b="1" dirty="0">
                <a:solidFill>
                  <a:schemeClr val="bg1"/>
                </a:solidFill>
                <a:latin typeface="Century Gothic" charset="0"/>
                <a:ea typeface="Century Gothic" charset="0"/>
                <a:cs typeface="Century Gothic" charset="0"/>
              </a:rPr>
              <a:t>purposes of SECA.</a:t>
            </a:r>
          </a:p>
        </p:txBody>
      </p:sp>
      <p:sp>
        <p:nvSpPr>
          <p:cNvPr id="3" name="Content Placeholder 2"/>
          <p:cNvSpPr>
            <a:spLocks noGrp="1"/>
          </p:cNvSpPr>
          <p:nvPr>
            <p:ph idx="1"/>
          </p:nvPr>
        </p:nvSpPr>
        <p:spPr>
          <a:xfrm>
            <a:off x="628650" y="4724401"/>
            <a:ext cx="7886700" cy="440531"/>
          </a:xfrm>
        </p:spPr>
        <p:txBody>
          <a:bodyPr>
            <a:noAutofit/>
          </a:bodyPr>
          <a:lstStyle/>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Simple, right?</a:t>
            </a:r>
          </a:p>
        </p:txBody>
      </p:sp>
    </p:spTree>
    <p:extLst>
      <p:ext uri="{BB962C8B-B14F-4D97-AF65-F5344CB8AC3E}">
        <p14:creationId xmlns:p14="http://schemas.microsoft.com/office/powerpoint/2010/main" val="2753157396"/>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143000" y="457201"/>
            <a:ext cx="7886700" cy="990600"/>
          </a:xfrm>
        </p:spPr>
        <p:txBody>
          <a:bodyPr>
            <a:noAutofit/>
          </a:bodyPr>
          <a:lstStyle/>
          <a:p>
            <a:r>
              <a:rPr lang="en-US" sz="6600" b="1" dirty="0">
                <a:solidFill>
                  <a:srgbClr val="000000"/>
                </a:solidFill>
                <a:effectLst/>
                <a:latin typeface="Maiandra GD" panose="020E0502030308020204" pitchFamily="34" charset="0"/>
              </a:rPr>
              <a:t>Finance Committee</a:t>
            </a:r>
          </a:p>
        </p:txBody>
      </p:sp>
      <p:sp>
        <p:nvSpPr>
          <p:cNvPr id="23555" name="Text Placeholder 4"/>
          <p:cNvSpPr>
            <a:spLocks noGrp="1"/>
          </p:cNvSpPr>
          <p:nvPr>
            <p:ph type="body" idx="1"/>
          </p:nvPr>
        </p:nvSpPr>
        <p:spPr/>
        <p:txBody>
          <a:bodyPr>
            <a:normAutofit/>
          </a:bodyPr>
          <a:lstStyle/>
          <a:p>
            <a:pPr fontAlgn="auto">
              <a:spcAft>
                <a:spcPts val="0"/>
              </a:spcAft>
              <a:buClr>
                <a:schemeClr val="accent4">
                  <a:lumMod val="50000"/>
                </a:schemeClr>
              </a:buClr>
              <a:defRPr/>
            </a:pPr>
            <a:r>
              <a:rPr lang="en-US" sz="5400" dirty="0"/>
              <a:t>        </a:t>
            </a:r>
          </a:p>
        </p:txBody>
      </p:sp>
      <p:sp>
        <p:nvSpPr>
          <p:cNvPr id="22532" name="TextBox 7"/>
          <p:cNvSpPr txBox="1">
            <a:spLocks noChangeArrowheads="1"/>
          </p:cNvSpPr>
          <p:nvPr/>
        </p:nvSpPr>
        <p:spPr bwMode="auto">
          <a:xfrm>
            <a:off x="381000" y="838200"/>
            <a:ext cx="8382000" cy="400050"/>
          </a:xfrm>
          <a:prstGeom prst="rect">
            <a:avLst/>
          </a:prstGeom>
          <a:noFill/>
          <a:ln w="9525">
            <a:noFill/>
            <a:miter lim="800000"/>
            <a:headEnd/>
            <a:tailEnd/>
          </a:ln>
        </p:spPr>
        <p:txBody>
          <a:bodyPr>
            <a:spAutoFit/>
          </a:bodyPr>
          <a:lstStyle/>
          <a:p>
            <a:endParaRPr lang="en-US" sz="2000">
              <a:latin typeface="Lucida Fax" pitchFamily="18" charset="0"/>
            </a:endParaRPr>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558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SECA</a:t>
            </a:r>
          </a:p>
        </p:txBody>
      </p:sp>
      <p:sp>
        <p:nvSpPr>
          <p:cNvPr id="5" name="Content Placeholder 2"/>
          <p:cNvSpPr>
            <a:spLocks noGrp="1"/>
          </p:cNvSpPr>
          <p:nvPr>
            <p:ph idx="1"/>
          </p:nvPr>
        </p:nvSpPr>
        <p:spPr/>
        <p:txBody>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Most people who pay SECA have a particular employment status</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They aren’t “employees” at all</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They are “independent contractors”</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That means they aren’t “employees” of who/whatever is paying them</a:t>
            </a:r>
          </a:p>
        </p:txBody>
      </p:sp>
    </p:spTree>
    <p:extLst>
      <p:ext uri="{BB962C8B-B14F-4D97-AF65-F5344CB8AC3E}">
        <p14:creationId xmlns:p14="http://schemas.microsoft.com/office/powerpoint/2010/main" val="234641826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33714" y="1981201"/>
            <a:ext cx="3076575" cy="1085779"/>
          </a:xfrm>
        </p:spPr>
        <p:txBody>
          <a:bodyPr>
            <a:noAutofit/>
          </a:bodyPr>
          <a:lstStyle/>
          <a:p>
            <a:pPr algn="ctr"/>
            <a:r>
              <a:rPr lang="en-US" sz="4400" b="1" dirty="0">
                <a:solidFill>
                  <a:schemeClr val="bg1"/>
                </a:solidFill>
                <a:latin typeface="Century Gothic" charset="0"/>
                <a:ea typeface="Century Gothic" charset="0"/>
                <a:cs typeface="Century Gothic" charset="0"/>
              </a:rPr>
              <a:t>SO WHAT?</a:t>
            </a:r>
          </a:p>
        </p:txBody>
      </p:sp>
      <p:sp>
        <p:nvSpPr>
          <p:cNvPr id="4" name="Content Placeholder 2"/>
          <p:cNvSpPr txBox="1">
            <a:spLocks/>
          </p:cNvSpPr>
          <p:nvPr/>
        </p:nvSpPr>
        <p:spPr>
          <a:xfrm>
            <a:off x="628650" y="3124200"/>
            <a:ext cx="7886700" cy="1362688"/>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When someone is an “independent contractor,” the “employer” will issue a tax form called a </a:t>
            </a:r>
            <a:r>
              <a:rPr lang="en-US" b="1" dirty="0">
                <a:solidFill>
                  <a:schemeClr val="bg1"/>
                </a:solidFill>
                <a:latin typeface="Century Gothic" charset="0"/>
                <a:ea typeface="Century Gothic" charset="0"/>
                <a:cs typeface="Century Gothic" charset="0"/>
              </a:rPr>
              <a:t>1099</a:t>
            </a:r>
            <a:r>
              <a:rPr lang="en-US" dirty="0">
                <a:solidFill>
                  <a:schemeClr val="bg1"/>
                </a:solidFill>
                <a:latin typeface="Century Gothic" charset="0"/>
                <a:ea typeface="Century Gothic" charset="0"/>
                <a:cs typeface="Century Gothic" charset="0"/>
              </a:rPr>
              <a:t> which will list the amounts paid during the course of the preceding year.  </a:t>
            </a:r>
            <a:r>
              <a:rPr lang="en-US" b="1" dirty="0">
                <a:solidFill>
                  <a:schemeClr val="bg1"/>
                </a:solidFill>
                <a:latin typeface="Century Gothic" charset="0"/>
                <a:ea typeface="Century Gothic" charset="0"/>
                <a:cs typeface="Century Gothic" charset="0"/>
              </a:rPr>
              <a:t>They do NOT get a W-2</a:t>
            </a:r>
            <a:r>
              <a:rPr lang="en-US" dirty="0">
                <a:solidFill>
                  <a:schemeClr val="bg1"/>
                </a:solidFill>
                <a:latin typeface="Century Gothic" charset="0"/>
                <a:ea typeface="Century Gothic" charset="0"/>
                <a:cs typeface="Century Gothic" charset="0"/>
              </a:rPr>
              <a:t>.</a:t>
            </a:r>
          </a:p>
        </p:txBody>
      </p:sp>
    </p:spTree>
    <p:extLst>
      <p:ext uri="{BB962C8B-B14F-4D97-AF65-F5344CB8AC3E}">
        <p14:creationId xmlns:p14="http://schemas.microsoft.com/office/powerpoint/2010/main" val="2204040054"/>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66900" y="2886112"/>
            <a:ext cx="5410200" cy="1085779"/>
          </a:xfrm>
        </p:spPr>
        <p:txBody>
          <a:bodyPr>
            <a:noAutofit/>
          </a:bodyPr>
          <a:lstStyle/>
          <a:p>
            <a:pPr algn="ctr"/>
            <a:r>
              <a:rPr lang="en-US" sz="4400" b="1" dirty="0">
                <a:solidFill>
                  <a:schemeClr val="bg1"/>
                </a:solidFill>
                <a:latin typeface="Century Gothic" charset="0"/>
                <a:ea typeface="Century Gothic" charset="0"/>
                <a:cs typeface="Century Gothic" charset="0"/>
              </a:rPr>
              <a:t>CLERGY GET A W-2</a:t>
            </a:r>
          </a:p>
        </p:txBody>
      </p:sp>
      <p:sp>
        <p:nvSpPr>
          <p:cNvPr id="4" name="Content Placeholder 2"/>
          <p:cNvSpPr txBox="1">
            <a:spLocks/>
          </p:cNvSpPr>
          <p:nvPr/>
        </p:nvSpPr>
        <p:spPr>
          <a:xfrm>
            <a:off x="1724025" y="1676400"/>
            <a:ext cx="5695950" cy="75308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Despite paying SECA, clergy are “employees” for income tax purposes </a:t>
            </a:r>
          </a:p>
        </p:txBody>
      </p:sp>
    </p:spTree>
    <p:extLst>
      <p:ext uri="{BB962C8B-B14F-4D97-AF65-F5344CB8AC3E}">
        <p14:creationId xmlns:p14="http://schemas.microsoft.com/office/powerpoint/2010/main" val="648197601"/>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CLERGY THUS …</a:t>
            </a:r>
          </a:p>
        </p:txBody>
      </p:sp>
      <p:sp>
        <p:nvSpPr>
          <p:cNvPr id="5" name="Content Placeholder 2"/>
          <p:cNvSpPr>
            <a:spLocks noGrp="1"/>
          </p:cNvSpPr>
          <p:nvPr>
            <p:ph idx="1"/>
          </p:nvPr>
        </p:nvSpPr>
        <p:spPr>
          <a:xfrm>
            <a:off x="628650" y="2226470"/>
            <a:ext cx="7886700" cy="3031331"/>
          </a:xfrm>
        </p:spPr>
        <p:txBody>
          <a:bodyPr>
            <a:normAutofit fontScale="85000" lnSpcReduction="20000"/>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Receive benefits through the administration of the conference and are supervised by their bishop </a:t>
            </a:r>
            <a:r>
              <a:rPr lang="en-US" b="1" dirty="0">
                <a:solidFill>
                  <a:schemeClr val="bg1"/>
                </a:solidFill>
                <a:latin typeface="Century Gothic" charset="0"/>
                <a:ea typeface="Century Gothic" charset="0"/>
                <a:cs typeface="Century Gothic" charset="0"/>
              </a:rPr>
              <a:t>but</a:t>
            </a:r>
            <a:r>
              <a:rPr lang="en-US" dirty="0">
                <a:solidFill>
                  <a:schemeClr val="bg1"/>
                </a:solidFill>
                <a:latin typeface="Century Gothic" charset="0"/>
                <a:ea typeface="Century Gothic" charset="0"/>
                <a:cs typeface="Century Gothic" charset="0"/>
              </a:rPr>
              <a:t> are employed by the local church for purposes of income tax.  </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b="1" dirty="0">
                <a:solidFill>
                  <a:schemeClr val="bg1"/>
                </a:solidFill>
                <a:latin typeface="Century Gothic" charset="0"/>
                <a:ea typeface="Century Gothic" charset="0"/>
                <a:cs typeface="Century Gothic" charset="0"/>
              </a:rPr>
              <a:t>But</a:t>
            </a:r>
            <a:r>
              <a:rPr lang="en-US" dirty="0">
                <a:solidFill>
                  <a:schemeClr val="bg1"/>
                </a:solidFill>
                <a:latin typeface="Century Gothic" charset="0"/>
                <a:ea typeface="Century Gothic" charset="0"/>
                <a:cs typeface="Century Gothic" charset="0"/>
              </a:rPr>
              <a:t> clergy are self-employed for purposes of Social Security and Medicare, meaning they pay SECA, which is paid by them individually by April 15 and filed as a schedule SE with the rest of their tax returns.</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b="1" dirty="0">
                <a:solidFill>
                  <a:schemeClr val="bg1"/>
                </a:solidFill>
                <a:latin typeface="Century Gothic" charset="0"/>
                <a:ea typeface="Century Gothic" charset="0"/>
                <a:cs typeface="Century Gothic" charset="0"/>
              </a:rPr>
              <a:t>BUT</a:t>
            </a:r>
            <a:r>
              <a:rPr lang="en-US" dirty="0">
                <a:solidFill>
                  <a:schemeClr val="bg1"/>
                </a:solidFill>
                <a:latin typeface="Century Gothic" charset="0"/>
                <a:ea typeface="Century Gothic" charset="0"/>
                <a:cs typeface="Century Gothic" charset="0"/>
              </a:rPr>
              <a:t>, as employees of local churches they are issued a W-2 by January 31 of each year, reflecting the wages paid by the local church with notes for tax-deferred pension and housing (we’ll get there later).</a:t>
            </a:r>
          </a:p>
        </p:txBody>
      </p:sp>
    </p:spTree>
    <p:extLst>
      <p:ext uri="{BB962C8B-B14F-4D97-AF65-F5344CB8AC3E}">
        <p14:creationId xmlns:p14="http://schemas.microsoft.com/office/powerpoint/2010/main" val="3160957623"/>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CHURCHES SHOULD NOT …</a:t>
            </a:r>
          </a:p>
        </p:txBody>
      </p:sp>
      <p:sp>
        <p:nvSpPr>
          <p:cNvPr id="5" name="Content Placeholder 2"/>
          <p:cNvSpPr>
            <a:spLocks noGrp="1"/>
          </p:cNvSpPr>
          <p:nvPr>
            <p:ph idx="1"/>
          </p:nvPr>
        </p:nvSpPr>
        <p:spPr>
          <a:xfrm>
            <a:off x="628650" y="2226470"/>
            <a:ext cx="7886700" cy="2040731"/>
          </a:xfrm>
        </p:spPr>
        <p:txBody>
          <a:bodyPr>
            <a:normAutofit/>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Give clergy a 1099 reflecting their salary support; or</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Withhold and pay FICA from and on behalf of clergy</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Elder</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Deacon</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Licensed Local Pastor</a:t>
            </a:r>
          </a:p>
        </p:txBody>
      </p:sp>
    </p:spTree>
    <p:extLst>
      <p:ext uri="{BB962C8B-B14F-4D97-AF65-F5344CB8AC3E}">
        <p14:creationId xmlns:p14="http://schemas.microsoft.com/office/powerpoint/2010/main" val="3256575699"/>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CHURCHES SHOULD …</a:t>
            </a:r>
          </a:p>
        </p:txBody>
      </p:sp>
      <p:sp>
        <p:nvSpPr>
          <p:cNvPr id="5" name="Content Placeholder 2"/>
          <p:cNvSpPr>
            <a:spLocks noGrp="1"/>
          </p:cNvSpPr>
          <p:nvPr>
            <p:ph idx="1"/>
          </p:nvPr>
        </p:nvSpPr>
        <p:spPr>
          <a:xfrm>
            <a:off x="628650" y="2226470"/>
            <a:ext cx="7886700" cy="3107531"/>
          </a:xfrm>
        </p:spPr>
        <p:txBody>
          <a:bodyPr>
            <a:noAutofit/>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Give clergy a W-2 reflecting the cash support paid during the year</a:t>
            </a:r>
            <a:br>
              <a:rPr lang="en-US" dirty="0">
                <a:solidFill>
                  <a:schemeClr val="bg1"/>
                </a:solidFill>
                <a:latin typeface="Century Gothic" charset="0"/>
                <a:ea typeface="Century Gothic" charset="0"/>
                <a:cs typeface="Century Gothic" charset="0"/>
              </a:rPr>
            </a:b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Show - 0 - in the boxes for Social Security and Medicare Wages</a:t>
            </a:r>
          </a:p>
        </p:txBody>
      </p:sp>
    </p:spTree>
    <p:extLst>
      <p:ext uri="{BB962C8B-B14F-4D97-AF65-F5344CB8AC3E}">
        <p14:creationId xmlns:p14="http://schemas.microsoft.com/office/powerpoint/2010/main" val="833742616"/>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558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2514600"/>
            <a:ext cx="7886700" cy="799958"/>
          </a:xfrm>
        </p:spPr>
        <p:txBody>
          <a:bodyPr>
            <a:noAutofit/>
          </a:bodyPr>
          <a:lstStyle/>
          <a:p>
            <a:pPr algn="ctr"/>
            <a:r>
              <a:rPr lang="en-US" sz="4800" b="1" i="1" dirty="0">
                <a:solidFill>
                  <a:schemeClr val="bg1"/>
                </a:solidFill>
                <a:latin typeface="Century Gothic" charset="0"/>
                <a:ea typeface="Century Gothic" charset="0"/>
                <a:cs typeface="Century Gothic" charset="0"/>
              </a:rPr>
              <a:t>INCOME TAX BASICS</a:t>
            </a:r>
          </a:p>
        </p:txBody>
      </p:sp>
      <p:sp>
        <p:nvSpPr>
          <p:cNvPr id="3" name="Content Placeholder 2"/>
          <p:cNvSpPr>
            <a:spLocks noGrp="1"/>
          </p:cNvSpPr>
          <p:nvPr>
            <p:ph idx="1"/>
          </p:nvPr>
        </p:nvSpPr>
        <p:spPr>
          <a:xfrm>
            <a:off x="628650" y="3208736"/>
            <a:ext cx="7886700" cy="440531"/>
          </a:xfrm>
        </p:spPr>
        <p:txBody>
          <a:bodyPr>
            <a:noAutofit/>
          </a:bodyPr>
          <a:lstStyle/>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In case you’ve never had it explained</a:t>
            </a:r>
          </a:p>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This is all subject to change by act of Congress.</a:t>
            </a:r>
          </a:p>
        </p:txBody>
      </p:sp>
    </p:spTree>
    <p:extLst>
      <p:ext uri="{BB962C8B-B14F-4D97-AF65-F5344CB8AC3E}">
        <p14:creationId xmlns:p14="http://schemas.microsoft.com/office/powerpoint/2010/main" val="1608364595"/>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43250" y="2990850"/>
            <a:ext cx="2857500" cy="876300"/>
          </a:xfrm>
        </p:spPr>
        <p:txBody>
          <a:bodyPr>
            <a:noAutofit/>
          </a:bodyPr>
          <a:lstStyle/>
          <a:p>
            <a:pPr algn="ctr"/>
            <a:r>
              <a:rPr lang="en-US" sz="4400" b="1" dirty="0">
                <a:solidFill>
                  <a:schemeClr val="bg1"/>
                </a:solidFill>
                <a:latin typeface="Century Gothic" charset="0"/>
                <a:ea typeface="Century Gothic" charset="0"/>
                <a:cs typeface="Century Gothic" charset="0"/>
              </a:rPr>
              <a:t>HOUSING</a:t>
            </a:r>
          </a:p>
        </p:txBody>
      </p:sp>
    </p:spTree>
    <p:extLst>
      <p:ext uri="{BB962C8B-B14F-4D97-AF65-F5344CB8AC3E}">
        <p14:creationId xmlns:p14="http://schemas.microsoft.com/office/powerpoint/2010/main" val="4019071815"/>
      </p:ext>
    </p:extLst>
  </p:cSld>
  <p:clrMapOvr>
    <a:overrideClrMapping bg1="lt1" tx1="dk1" bg2="lt2" tx2="dk2" accent1="accent1" accent2="accent2" accent3="accent3" accent4="accent4" accent5="accent5" accent6="accent6" hlink="hlink" folHlink="folHlink"/>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HOUSING</a:t>
            </a:r>
          </a:p>
        </p:txBody>
      </p:sp>
      <p:sp>
        <p:nvSpPr>
          <p:cNvPr id="5" name="Content Placeholder 2"/>
          <p:cNvSpPr>
            <a:spLocks noGrp="1"/>
          </p:cNvSpPr>
          <p:nvPr>
            <p:ph idx="1"/>
          </p:nvPr>
        </p:nvSpPr>
        <p:spPr>
          <a:xfrm>
            <a:off x="533400" y="1828801"/>
            <a:ext cx="7886700" cy="3107531"/>
          </a:xfrm>
        </p:spPr>
        <p:txBody>
          <a:bodyPr>
            <a:noAutofit/>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At least as of today, compensation (cash or in-kind) paid to clergy in the form of “housing” is exempt from </a:t>
            </a:r>
            <a:r>
              <a:rPr lang="en-US" b="1" dirty="0">
                <a:solidFill>
                  <a:schemeClr val="bg1"/>
                </a:solidFill>
                <a:latin typeface="Century Gothic" charset="0"/>
                <a:ea typeface="Century Gothic" charset="0"/>
                <a:cs typeface="Century Gothic" charset="0"/>
              </a:rPr>
              <a:t>INCOME TAX</a:t>
            </a:r>
            <a:r>
              <a:rPr lang="en-US" dirty="0">
                <a:solidFill>
                  <a:schemeClr val="bg1"/>
                </a:solidFill>
                <a:latin typeface="Century Gothic" charset="0"/>
                <a:ea typeface="Century Gothic" charset="0"/>
                <a:cs typeface="Century Gothic" charset="0"/>
              </a:rPr>
              <a:t>. (That same compensation </a:t>
            </a:r>
            <a:r>
              <a:rPr lang="en-US" b="1" dirty="0">
                <a:solidFill>
                  <a:schemeClr val="bg1"/>
                </a:solidFill>
                <a:latin typeface="Century Gothic" charset="0"/>
                <a:ea typeface="Century Gothic" charset="0"/>
                <a:cs typeface="Century Gothic" charset="0"/>
              </a:rPr>
              <a:t>MUST</a:t>
            </a:r>
            <a:r>
              <a:rPr lang="en-US" dirty="0">
                <a:solidFill>
                  <a:schemeClr val="bg1"/>
                </a:solidFill>
                <a:latin typeface="Century Gothic" charset="0"/>
                <a:ea typeface="Century Gothic" charset="0"/>
                <a:cs typeface="Century Gothic" charset="0"/>
              </a:rPr>
              <a:t> be reported and </a:t>
            </a:r>
            <a:r>
              <a:rPr lang="en-US" b="1" dirty="0">
                <a:solidFill>
                  <a:schemeClr val="bg1"/>
                </a:solidFill>
                <a:latin typeface="Century Gothic" charset="0"/>
                <a:ea typeface="Century Gothic" charset="0"/>
                <a:cs typeface="Century Gothic" charset="0"/>
              </a:rPr>
              <a:t>IS</a:t>
            </a:r>
            <a:r>
              <a:rPr lang="en-US" dirty="0">
                <a:solidFill>
                  <a:schemeClr val="bg1"/>
                </a:solidFill>
                <a:latin typeface="Century Gothic" charset="0"/>
                <a:ea typeface="Century Gothic" charset="0"/>
                <a:cs typeface="Century Gothic" charset="0"/>
              </a:rPr>
              <a:t> subject to SECA.) </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This is due to an old section of the Internal Revenue Code (26 U.S.C. sec. 107), and it </a:t>
            </a:r>
            <a:r>
              <a:rPr lang="en-US" b="1" dirty="0">
                <a:solidFill>
                  <a:schemeClr val="bg1"/>
                </a:solidFill>
                <a:latin typeface="Century Gothic" charset="0"/>
                <a:ea typeface="Century Gothic" charset="0"/>
                <a:cs typeface="Century Gothic" charset="0"/>
              </a:rPr>
              <a:t>HAS</a:t>
            </a:r>
            <a:r>
              <a:rPr lang="en-US" dirty="0">
                <a:solidFill>
                  <a:schemeClr val="bg1"/>
                </a:solidFill>
                <a:latin typeface="Century Gothic" charset="0"/>
                <a:ea typeface="Century Gothic" charset="0"/>
                <a:cs typeface="Century Gothic" charset="0"/>
              </a:rPr>
              <a:t> been and will probably continue to be challenged on grounds of the Establishment Clause of the 1st Amendment of the U.S. Constitution</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In fact, in October, the U.S. Circuit Court for the Western District of Wisconsin found 26 U.S.C. section 107(2) violated the Establishment Clause.</a:t>
            </a:r>
          </a:p>
          <a:p>
            <a:pPr lvl="1" defTabSz="914400">
              <a:lnSpc>
                <a:spcPct val="100000"/>
              </a:lnSpc>
              <a:spcBef>
                <a:spcPts val="0"/>
              </a:spcBef>
              <a:defRPr/>
            </a:pPr>
            <a:r>
              <a:rPr lang="en-US" b="1" dirty="0">
                <a:solidFill>
                  <a:schemeClr val="bg1"/>
                </a:solidFill>
                <a:latin typeface="Century Gothic" charset="0"/>
                <a:ea typeface="Century Gothic" charset="0"/>
                <a:cs typeface="Century Gothic" charset="0"/>
              </a:rPr>
              <a:t>For now</a:t>
            </a:r>
            <a:r>
              <a:rPr lang="en-US" dirty="0">
                <a:solidFill>
                  <a:schemeClr val="bg1"/>
                </a:solidFill>
                <a:latin typeface="Century Gothic" charset="0"/>
                <a:ea typeface="Century Gothic" charset="0"/>
                <a:cs typeface="Century Gothic" charset="0"/>
              </a:rPr>
              <a:t>, but </a:t>
            </a:r>
            <a:r>
              <a:rPr lang="en-US" b="1" dirty="0">
                <a:solidFill>
                  <a:schemeClr val="bg1"/>
                </a:solidFill>
                <a:latin typeface="Century Gothic" charset="0"/>
                <a:ea typeface="Century Gothic" charset="0"/>
                <a:cs typeface="Century Gothic" charset="0"/>
              </a:rPr>
              <a:t>only for now</a:t>
            </a:r>
            <a:r>
              <a:rPr lang="en-US" dirty="0">
                <a:solidFill>
                  <a:schemeClr val="bg1"/>
                </a:solidFill>
                <a:latin typeface="Century Gothic" charset="0"/>
                <a:ea typeface="Century Gothic" charset="0"/>
                <a:cs typeface="Century Gothic" charset="0"/>
              </a:rPr>
              <a:t>, housing treatment remains as it has always been.</a:t>
            </a:r>
          </a:p>
        </p:txBody>
      </p:sp>
    </p:spTree>
    <p:extLst>
      <p:ext uri="{BB962C8B-B14F-4D97-AF65-F5344CB8AC3E}">
        <p14:creationId xmlns:p14="http://schemas.microsoft.com/office/powerpoint/2010/main" val="3330713619"/>
      </p:ext>
    </p:extLst>
  </p:cSld>
  <p:clrMapOvr>
    <a:overrideClrMapping bg1="lt1" tx1="dk1" bg2="lt2" tx2="dk2" accent1="accent1" accent2="accent2" accent3="accent3" accent4="accent4" accent5="accent5" accent6="accent6" hlink="hlink" folHlink="folHlink"/>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WHAT IS HOUSING?</a:t>
            </a:r>
          </a:p>
        </p:txBody>
      </p:sp>
      <p:sp>
        <p:nvSpPr>
          <p:cNvPr id="5" name="Content Placeholder 2"/>
          <p:cNvSpPr>
            <a:spLocks noGrp="1"/>
          </p:cNvSpPr>
          <p:nvPr>
            <p:ph idx="1"/>
          </p:nvPr>
        </p:nvSpPr>
        <p:spPr>
          <a:xfrm>
            <a:off x="628650" y="2226470"/>
            <a:ext cx="7886700" cy="3107531"/>
          </a:xfrm>
        </p:spPr>
        <p:txBody>
          <a:bodyPr>
            <a:noAutofit/>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Parsonages</a:t>
            </a: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Housing allowances</a:t>
            </a: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Amounts paid for utilities</a:t>
            </a: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Amounts paid for “furnishings”</a:t>
            </a:r>
          </a:p>
        </p:txBody>
      </p:sp>
    </p:spTree>
    <p:extLst>
      <p:ext uri="{BB962C8B-B14F-4D97-AF65-F5344CB8AC3E}">
        <p14:creationId xmlns:p14="http://schemas.microsoft.com/office/powerpoint/2010/main" val="3946796114"/>
      </p:ext>
    </p:extLst>
  </p:cSld>
  <p:clrMapOvr>
    <a:overrideClrMapping bg1="lt1" tx1="dk1" bg2="lt2" tx2="dk2" accent1="accent1" accent2="accent2" accent3="accent3" accent4="accent4" accent5="accent5" accent6="accent6" hlink="hlink" folHlink="folHlink"/>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Autofit/>
          </a:bodyPr>
          <a:lstStyle/>
          <a:p>
            <a:r>
              <a:rPr lang="en-US" sz="5400" b="1" dirty="0">
                <a:latin typeface="Maiandra GD" panose="020E0502030308020204" pitchFamily="34" charset="0"/>
              </a:rPr>
              <a:t>Who is on Finance?</a:t>
            </a:r>
            <a:endParaRPr lang="en-US" sz="5400" dirty="0">
              <a:latin typeface="Maiandra GD" panose="020E0502030308020204" pitchFamily="34" charset="0"/>
            </a:endParaRPr>
          </a:p>
        </p:txBody>
      </p:sp>
      <p:sp>
        <p:nvSpPr>
          <p:cNvPr id="5" name="Content Placeholder 4"/>
          <p:cNvSpPr>
            <a:spLocks noGrp="1"/>
          </p:cNvSpPr>
          <p:nvPr>
            <p:ph idx="1"/>
          </p:nvPr>
        </p:nvSpPr>
        <p:spPr>
          <a:xfrm>
            <a:off x="457200" y="1295400"/>
            <a:ext cx="8229600" cy="5135563"/>
          </a:xfrm>
        </p:spPr>
        <p:txBody>
          <a:bodyPr>
            <a:noAutofit/>
          </a:bodyPr>
          <a:lstStyle/>
          <a:p>
            <a:pPr marL="0" indent="0" fontAlgn="auto">
              <a:spcAft>
                <a:spcPts val="0"/>
              </a:spcAft>
              <a:buClr>
                <a:schemeClr val="accent4">
                  <a:lumMod val="50000"/>
                </a:schemeClr>
              </a:buClr>
              <a:buNone/>
              <a:defRPr/>
            </a:pPr>
            <a:r>
              <a:rPr lang="en-US" sz="2200" b="1" dirty="0"/>
              <a:t>¶ 258.4  </a:t>
            </a:r>
            <a:r>
              <a:rPr lang="en-US" sz="2200" dirty="0"/>
              <a:t>There shall be a committee on finance, elected annually by the charge conference upon recommendation by the committee on nominations and leadership development or from the floor, composed of the chairperson; the pastor(s); a lay member of the annual conference; the chairperson of the church council; the chairperson or representative of the committee on pastor-parish relations; a representative of the trustees to be selected by the trustees; the chairperson of the ministry group on stewardship; the lay leader; the financial secretary; the treasurer; the church business administrator; and other members to be added as the charge conference may determine. It is recommended that the chairperson of the committee on finance shall be a member of the church council. The financial secretary, treasurer, and church business administrator, if paid employees, shall be members without vote.</a:t>
            </a:r>
          </a:p>
          <a:p>
            <a:pPr marL="0" indent="0" fontAlgn="auto">
              <a:spcAft>
                <a:spcPts val="0"/>
              </a:spcAft>
              <a:buClr>
                <a:schemeClr val="accent4">
                  <a:lumMod val="50000"/>
                </a:schemeClr>
              </a:buClr>
              <a:buNone/>
              <a:defRPr/>
            </a:pPr>
            <a:r>
              <a:rPr lang="en-US" sz="2200" dirty="0"/>
              <a:t>The positions of treasurer and financial secretary should not be combined and held by one person, and the persons holding these two positions should not be immediate family members.</a:t>
            </a:r>
          </a:p>
          <a:p>
            <a:pPr marL="0" indent="0">
              <a:buNone/>
            </a:pPr>
            <a:endParaRPr lang="en-US" sz="2000" dirty="0"/>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66900" y="2886112"/>
            <a:ext cx="5410200" cy="1085779"/>
          </a:xfrm>
        </p:spPr>
        <p:txBody>
          <a:bodyPr>
            <a:noAutofit/>
          </a:bodyPr>
          <a:lstStyle/>
          <a:p>
            <a:pPr algn="ctr"/>
            <a:r>
              <a:rPr lang="en-US" sz="4400" b="1" dirty="0">
                <a:solidFill>
                  <a:schemeClr val="bg1"/>
                </a:solidFill>
                <a:latin typeface="Century Gothic" charset="0"/>
                <a:ea typeface="Century Gothic" charset="0"/>
                <a:cs typeface="Century Gothic" charset="0"/>
              </a:rPr>
              <a:t>THIS IS ACTUALLY A BENEFIT </a:t>
            </a:r>
          </a:p>
        </p:txBody>
      </p:sp>
      <p:sp>
        <p:nvSpPr>
          <p:cNvPr id="4" name="Content Placeholder 2"/>
          <p:cNvSpPr txBox="1">
            <a:spLocks/>
          </p:cNvSpPr>
          <p:nvPr/>
        </p:nvSpPr>
        <p:spPr>
          <a:xfrm>
            <a:off x="2843214" y="1676400"/>
            <a:ext cx="3457575" cy="4572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Something to remember: </a:t>
            </a:r>
          </a:p>
        </p:txBody>
      </p:sp>
      <p:sp>
        <p:nvSpPr>
          <p:cNvPr id="5" name="Content Placeholder 2"/>
          <p:cNvSpPr txBox="1">
            <a:spLocks/>
          </p:cNvSpPr>
          <p:nvPr/>
        </p:nvSpPr>
        <p:spPr>
          <a:xfrm>
            <a:off x="3200400" y="4038600"/>
            <a:ext cx="2743200" cy="4191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400">
              <a:lnSpc>
                <a:spcPct val="100000"/>
              </a:lnSpc>
              <a:spcBef>
                <a:spcPts val="0"/>
              </a:spcBef>
              <a:buNone/>
              <a:defRPr/>
            </a:pPr>
            <a:r>
              <a:rPr lang="en-US" dirty="0">
                <a:solidFill>
                  <a:schemeClr val="bg1"/>
                </a:solidFill>
                <a:latin typeface="Century Gothic" charset="0"/>
                <a:ea typeface="Century Gothic" charset="0"/>
                <a:cs typeface="Century Gothic" charset="0"/>
              </a:rPr>
              <a:t>(Even if SECA hurts)</a:t>
            </a:r>
          </a:p>
        </p:txBody>
      </p:sp>
    </p:spTree>
    <p:extLst>
      <p:ext uri="{BB962C8B-B14F-4D97-AF65-F5344CB8AC3E}">
        <p14:creationId xmlns:p14="http://schemas.microsoft.com/office/powerpoint/2010/main" val="2953947916"/>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WHAT’S THE RULE?</a:t>
            </a:r>
          </a:p>
        </p:txBody>
      </p:sp>
      <p:sp>
        <p:nvSpPr>
          <p:cNvPr id="5" name="Content Placeholder 2"/>
          <p:cNvSpPr>
            <a:spLocks noGrp="1"/>
          </p:cNvSpPr>
          <p:nvPr>
            <p:ph idx="1"/>
          </p:nvPr>
        </p:nvSpPr>
        <p:spPr>
          <a:xfrm>
            <a:off x="628650" y="2226470"/>
            <a:ext cx="7886700" cy="3107531"/>
          </a:xfrm>
        </p:spPr>
        <p:txBody>
          <a:bodyPr>
            <a:noAutofit/>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Clergy can exempt from </a:t>
            </a:r>
            <a:r>
              <a:rPr lang="en-US" b="1" dirty="0">
                <a:solidFill>
                  <a:schemeClr val="bg1"/>
                </a:solidFill>
                <a:latin typeface="Century Gothic" charset="0"/>
                <a:ea typeface="Century Gothic" charset="0"/>
                <a:cs typeface="Century Gothic" charset="0"/>
              </a:rPr>
              <a:t>INCOME TAX</a:t>
            </a:r>
            <a:r>
              <a:rPr lang="en-US" dirty="0">
                <a:solidFill>
                  <a:schemeClr val="bg1"/>
                </a:solidFill>
                <a:latin typeface="Century Gothic" charset="0"/>
                <a:ea typeface="Century Gothic" charset="0"/>
                <a:cs typeface="Century Gothic" charset="0"/>
              </a:rPr>
              <a:t> (not SECA) any compensation (in-kind or cash) paid for housing including</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Rent</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Mortgage payments</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Utilities</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Furnishings or other expenses related to housing</a:t>
            </a:r>
          </a:p>
        </p:txBody>
      </p:sp>
    </p:spTree>
    <p:extLst>
      <p:ext uri="{BB962C8B-B14F-4D97-AF65-F5344CB8AC3E}">
        <p14:creationId xmlns:p14="http://schemas.microsoft.com/office/powerpoint/2010/main" val="3677397228"/>
      </p:ext>
    </p:extLst>
  </p:cSld>
  <p:clrMapOvr>
    <a:overrideClrMapping bg1="lt1" tx1="dk1" bg2="lt2" tx2="dk2" accent1="accent1" accent2="accent2" accent3="accent3" accent4="accent4" accent5="accent5" accent6="accent6" hlink="hlink" folHlink="folHlink"/>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bg1"/>
                </a:solidFill>
                <a:latin typeface="Century Gothic" charset="0"/>
                <a:ea typeface="Century Gothic" charset="0"/>
                <a:cs typeface="Century Gothic" charset="0"/>
              </a:rPr>
              <a:t>ACCOUNTABLE REIMBURSEMENT</a:t>
            </a:r>
            <a:br>
              <a:rPr lang="en-US" b="1" dirty="0">
                <a:solidFill>
                  <a:schemeClr val="bg1"/>
                </a:solidFill>
                <a:latin typeface="Century Gothic" charset="0"/>
                <a:ea typeface="Century Gothic" charset="0"/>
                <a:cs typeface="Century Gothic" charset="0"/>
              </a:rPr>
            </a:br>
            <a:endParaRPr lang="en-US" b="1" dirty="0">
              <a:solidFill>
                <a:schemeClr val="bg1"/>
              </a:solidFill>
              <a:latin typeface="Century Gothic" charset="0"/>
              <a:ea typeface="Century Gothic" charset="0"/>
              <a:cs typeface="Century Gothic" charset="0"/>
            </a:endParaRPr>
          </a:p>
        </p:txBody>
      </p:sp>
      <p:sp>
        <p:nvSpPr>
          <p:cNvPr id="5" name="Content Placeholder 2"/>
          <p:cNvSpPr>
            <a:spLocks noGrp="1"/>
          </p:cNvSpPr>
          <p:nvPr>
            <p:ph idx="1"/>
          </p:nvPr>
        </p:nvSpPr>
        <p:spPr>
          <a:xfrm>
            <a:off x="628650" y="1905000"/>
            <a:ext cx="7886700" cy="3760112"/>
          </a:xfrm>
        </p:spPr>
        <p:txBody>
          <a:bodyPr>
            <a:noAutofit/>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Church must adopt an accountable reimbursement policy (charge conference form in Missouri)</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Clergy will then account for expenses to the local church, </a:t>
            </a:r>
            <a:r>
              <a:rPr lang="en-US" b="1" dirty="0">
                <a:solidFill>
                  <a:schemeClr val="bg1"/>
                </a:solidFill>
                <a:latin typeface="Century Gothic" charset="0"/>
                <a:ea typeface="Century Gothic" charset="0"/>
                <a:cs typeface="Century Gothic" charset="0"/>
              </a:rPr>
              <a:t>NOT</a:t>
            </a:r>
            <a:r>
              <a:rPr lang="en-US" dirty="0">
                <a:solidFill>
                  <a:schemeClr val="bg1"/>
                </a:solidFill>
                <a:latin typeface="Century Gothic" charset="0"/>
                <a:ea typeface="Century Gothic" charset="0"/>
                <a:cs typeface="Century Gothic" charset="0"/>
              </a:rPr>
              <a:t> the IRS and reimbursements are </a:t>
            </a:r>
            <a:r>
              <a:rPr lang="en-US" b="1" dirty="0">
                <a:solidFill>
                  <a:schemeClr val="bg1"/>
                </a:solidFill>
                <a:latin typeface="Century Gothic" charset="0"/>
                <a:ea typeface="Century Gothic" charset="0"/>
                <a:cs typeface="Century Gothic" charset="0"/>
              </a:rPr>
              <a:t>NOT</a:t>
            </a:r>
            <a:r>
              <a:rPr lang="en-US" dirty="0">
                <a:solidFill>
                  <a:schemeClr val="bg1"/>
                </a:solidFill>
                <a:latin typeface="Century Gothic" charset="0"/>
                <a:ea typeface="Century Gothic" charset="0"/>
                <a:cs typeface="Century Gothic" charset="0"/>
              </a:rPr>
              <a:t> considered income (not taxed) AND it avoids SECA!!!</a:t>
            </a:r>
            <a:endParaRPr lang="en-US" b="1" dirty="0">
              <a:solidFill>
                <a:srgbClr val="005583"/>
              </a:solidFill>
              <a:latin typeface="Century Gothic" charset="0"/>
              <a:ea typeface="Century Gothic" charset="0"/>
              <a:cs typeface="Century Gothic" charset="0"/>
            </a:endParaRPr>
          </a:p>
          <a:p>
            <a:pPr defTabSz="914400">
              <a:lnSpc>
                <a:spcPct val="100000"/>
              </a:lnSpc>
              <a:spcBef>
                <a:spcPts val="0"/>
              </a:spcBef>
              <a:defRPr/>
            </a:pPr>
            <a:endParaRPr lang="en-US" b="1" dirty="0">
              <a:solidFill>
                <a:srgbClr val="005583"/>
              </a:solidFill>
              <a:latin typeface="Century Gothic" charset="0"/>
              <a:ea typeface="Century Gothic" charset="0"/>
              <a:cs typeface="Century Gothic" charset="0"/>
            </a:endParaRPr>
          </a:p>
          <a:p>
            <a:pPr defTabSz="914400">
              <a:lnSpc>
                <a:spcPct val="100000"/>
              </a:lnSpc>
              <a:spcBef>
                <a:spcPts val="0"/>
              </a:spcBef>
              <a:defRPr/>
            </a:pPr>
            <a:r>
              <a:rPr lang="en-US" b="1" dirty="0">
                <a:solidFill>
                  <a:srgbClr val="005583"/>
                </a:solidFill>
                <a:latin typeface="Century Gothic" charset="0"/>
                <a:ea typeface="Century Gothic" charset="0"/>
                <a:cs typeface="Century Gothic" charset="0"/>
              </a:rPr>
              <a:t>BUSINESS RELATED</a:t>
            </a:r>
            <a:r>
              <a:rPr lang="en-US" dirty="0">
                <a:solidFill>
                  <a:schemeClr val="bg1"/>
                </a:solidFill>
                <a:latin typeface="Century Gothic" charset="0"/>
                <a:ea typeface="Century Gothic" charset="0"/>
                <a:cs typeface="Century Gothic" charset="0"/>
              </a:rPr>
              <a:t> (No personal use)</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Key rule:  </a:t>
            </a:r>
            <a:r>
              <a:rPr lang="en-US" b="1" dirty="0">
                <a:solidFill>
                  <a:srgbClr val="005583"/>
                </a:solidFill>
                <a:latin typeface="Century Gothic" charset="0"/>
                <a:ea typeface="Century Gothic" charset="0"/>
                <a:cs typeface="Century Gothic" charset="0"/>
              </a:rPr>
              <a:t>ADEQUATE ACCOUNTING</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Itemized receipts</a:t>
            </a:r>
          </a:p>
          <a:p>
            <a:pPr lvl="1" defTabSz="914400">
              <a:lnSpc>
                <a:spcPct val="100000"/>
              </a:lnSpc>
              <a:spcBef>
                <a:spcPts val="0"/>
              </a:spcBef>
              <a:defRPr/>
            </a:pPr>
            <a:r>
              <a:rPr lang="en-US" dirty="0">
                <a:solidFill>
                  <a:schemeClr val="bg1"/>
                </a:solidFill>
                <a:latin typeface="Century Gothic" charset="0"/>
                <a:ea typeface="Century Gothic" charset="0"/>
                <a:cs typeface="Century Gothic" charset="0"/>
              </a:rPr>
              <a:t>Mileage logs (beginning reading/end reading)</a:t>
            </a:r>
          </a:p>
        </p:txBody>
      </p:sp>
    </p:spTree>
    <p:extLst>
      <p:ext uri="{BB962C8B-B14F-4D97-AF65-F5344CB8AC3E}">
        <p14:creationId xmlns:p14="http://schemas.microsoft.com/office/powerpoint/2010/main" val="2225494124"/>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1325563"/>
          </a:xfrm>
        </p:spPr>
        <p:txBody>
          <a:bodyPr/>
          <a:lstStyle/>
          <a:p>
            <a:pPr algn="ctr"/>
            <a:r>
              <a:rPr lang="en-US" b="1" dirty="0">
                <a:solidFill>
                  <a:schemeClr val="bg1"/>
                </a:solidFill>
                <a:latin typeface="Century Gothic" charset="0"/>
                <a:ea typeface="Century Gothic" charset="0"/>
                <a:cs typeface="Century Gothic" charset="0"/>
              </a:rPr>
              <a:t>MILEAGE</a:t>
            </a:r>
          </a:p>
        </p:txBody>
      </p:sp>
      <p:sp>
        <p:nvSpPr>
          <p:cNvPr id="5" name="Content Placeholder 2"/>
          <p:cNvSpPr>
            <a:spLocks noGrp="1"/>
          </p:cNvSpPr>
          <p:nvPr>
            <p:ph idx="1"/>
          </p:nvPr>
        </p:nvSpPr>
        <p:spPr>
          <a:xfrm>
            <a:off x="628650" y="2226470"/>
            <a:ext cx="7886700" cy="3107531"/>
          </a:xfrm>
        </p:spPr>
        <p:txBody>
          <a:bodyPr>
            <a:noAutofit/>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Rate of reimbursement for business-travel:  $.655/mile</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No commuting miles (home office exception)</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Alternative: Actual costs (reimbursing clergy for gas)</a:t>
            </a:r>
          </a:p>
        </p:txBody>
      </p:sp>
    </p:spTree>
    <p:extLst>
      <p:ext uri="{BB962C8B-B14F-4D97-AF65-F5344CB8AC3E}">
        <p14:creationId xmlns:p14="http://schemas.microsoft.com/office/powerpoint/2010/main" val="915714672"/>
      </p:ext>
    </p:extLst>
  </p:cSld>
  <p:clrMapOvr>
    <a:overrideClrMapping bg1="lt1" tx1="dk1" bg2="lt2" tx2="dk2" accent1="accent1" accent2="accent2" accent3="accent3" accent4="accent4" accent5="accent5" accent6="accent6" hlink="hlink" folHlink="folHlink"/>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558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solidFill>
                  <a:schemeClr val="bg1"/>
                </a:solidFill>
                <a:latin typeface="Century Gothic" panose="020B0502020202020204" pitchFamily="34" charset="0"/>
              </a:rPr>
              <a:t>A Word about Tax Reform</a:t>
            </a:r>
          </a:p>
        </p:txBody>
      </p:sp>
    </p:spTree>
    <p:extLst>
      <p:ext uri="{BB962C8B-B14F-4D97-AF65-F5344CB8AC3E}">
        <p14:creationId xmlns:p14="http://schemas.microsoft.com/office/powerpoint/2010/main" val="3990097162"/>
      </p:ext>
    </p:extLst>
  </p:cSld>
  <p:clrMapOvr>
    <a:overrideClrMapping bg1="lt1" tx1="dk1" bg2="lt2" tx2="dk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Century Gothic" charset="0"/>
                <a:ea typeface="Century Gothic" charset="0"/>
                <a:cs typeface="Century Gothic" charset="0"/>
              </a:rPr>
              <a:t>Detrimental Changes for UMC Clergy</a:t>
            </a:r>
          </a:p>
        </p:txBody>
      </p:sp>
      <p:sp>
        <p:nvSpPr>
          <p:cNvPr id="5" name="Content Placeholder 2"/>
          <p:cNvSpPr>
            <a:spLocks noGrp="1"/>
          </p:cNvSpPr>
          <p:nvPr>
            <p:ph idx="1"/>
          </p:nvPr>
        </p:nvSpPr>
        <p:spPr>
          <a:xfrm>
            <a:off x="628650" y="2226470"/>
            <a:ext cx="7886700" cy="3107531"/>
          </a:xfrm>
        </p:spPr>
        <p:txBody>
          <a:bodyPr>
            <a:noAutofit/>
          </a:bodyPr>
          <a:lstStyle/>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Moving expenses no longer deductible</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Reimbursed moving expenses now taxable</a:t>
            </a:r>
          </a:p>
          <a:p>
            <a:pPr marL="342900" lvl="1" indent="0" defTabSz="914400">
              <a:lnSpc>
                <a:spcPct val="100000"/>
              </a:lnSpc>
              <a:spcBef>
                <a:spcPts val="0"/>
              </a:spcBef>
              <a:buNone/>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Charitable contributions will largely have no impact on taxes</a:t>
            </a:r>
          </a:p>
          <a:p>
            <a:pPr defTabSz="914400">
              <a:lnSpc>
                <a:spcPct val="100000"/>
              </a:lnSpc>
              <a:spcBef>
                <a:spcPts val="0"/>
              </a:spcBef>
              <a:defRPr/>
            </a:pPr>
            <a:endParaRPr lang="en-US" dirty="0">
              <a:solidFill>
                <a:schemeClr val="bg1"/>
              </a:solidFill>
              <a:latin typeface="Century Gothic" charset="0"/>
              <a:ea typeface="Century Gothic" charset="0"/>
              <a:cs typeface="Century Gothic" charset="0"/>
            </a:endParaRPr>
          </a:p>
          <a:p>
            <a:pPr defTabSz="914400">
              <a:lnSpc>
                <a:spcPct val="100000"/>
              </a:lnSpc>
              <a:spcBef>
                <a:spcPts val="0"/>
              </a:spcBef>
              <a:defRPr/>
            </a:pPr>
            <a:r>
              <a:rPr lang="en-US" dirty="0">
                <a:solidFill>
                  <a:schemeClr val="bg1"/>
                </a:solidFill>
                <a:latin typeface="Century Gothic" charset="0"/>
                <a:ea typeface="Century Gothic" charset="0"/>
                <a:cs typeface="Century Gothic" charset="0"/>
              </a:rPr>
              <a:t>Mortgage Interest also less relevant AND risk of loss for housing allowance</a:t>
            </a:r>
          </a:p>
        </p:txBody>
      </p:sp>
    </p:spTree>
    <p:extLst>
      <p:ext uri="{BB962C8B-B14F-4D97-AF65-F5344CB8AC3E}">
        <p14:creationId xmlns:p14="http://schemas.microsoft.com/office/powerpoint/2010/main" val="4160411358"/>
      </p:ext>
    </p:extLst>
  </p:cSld>
  <p:clrMapOvr>
    <a:overrideClrMapping bg1="lt1" tx1="dk1" bg2="lt2" tx2="dk2" accent1="accent1" accent2="accent2" accent3="accent3" accent4="accent4" accent5="accent5" accent6="accent6" hlink="hlink" folHlink="folHlink"/>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3198A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267200"/>
            <a:ext cx="9144000" cy="762000"/>
          </a:xfrm>
        </p:spPr>
        <p:txBody>
          <a:bodyPr>
            <a:noAutofit/>
          </a:bodyPr>
          <a:lstStyle/>
          <a:p>
            <a:pPr algn="ctr">
              <a:lnSpc>
                <a:spcPct val="100000"/>
              </a:lnSpc>
            </a:pPr>
            <a:br>
              <a:rPr lang="en-US" sz="2000" u="sng" dirty="0">
                <a:solidFill>
                  <a:schemeClr val="bg1"/>
                </a:solidFill>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br>
            <a:r>
              <a:rPr lang="en-US" sz="2000" u="sng" dirty="0">
                <a:solidFill>
                  <a:schemeClr val="bg1"/>
                </a:solidFill>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https://www.moumethodist.org/resourcedetail/clergy-tax-webinar-12412487</a:t>
            </a:r>
            <a:endParaRPr lang="en-US" sz="4800" b="1" dirty="0">
              <a:solidFill>
                <a:schemeClr val="bg1"/>
              </a:solidFill>
              <a:latin typeface="Century Gothic" charset="0"/>
              <a:ea typeface="Century Gothic" charset="0"/>
              <a:cs typeface="Century Gothic" charset="0"/>
            </a:endParaRPr>
          </a:p>
        </p:txBody>
      </p:sp>
      <p:sp>
        <p:nvSpPr>
          <p:cNvPr id="3" name="Title 1">
            <a:extLst>
              <a:ext uri="{FF2B5EF4-FFF2-40B4-BE49-F238E27FC236}">
                <a16:creationId xmlns:a16="http://schemas.microsoft.com/office/drawing/2014/main" id="{490AD34E-B209-4CF2-89E9-BAFBBB572C4B}"/>
              </a:ext>
            </a:extLst>
          </p:cNvPr>
          <p:cNvSpPr txBox="1">
            <a:spLocks/>
          </p:cNvSpPr>
          <p:nvPr/>
        </p:nvSpPr>
        <p:spPr>
          <a:xfrm>
            <a:off x="628650" y="685800"/>
            <a:ext cx="7886700" cy="30480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1200"/>
              </a:spcAft>
            </a:pPr>
            <a:r>
              <a:rPr lang="en-US" sz="4400" b="1" dirty="0">
                <a:solidFill>
                  <a:schemeClr val="bg1"/>
                </a:solidFill>
                <a:latin typeface="Century Gothic" charset="0"/>
                <a:ea typeface="Century Gothic" charset="0"/>
                <a:cs typeface="Century Gothic" charset="0"/>
              </a:rPr>
              <a:t>Missouri Conference</a:t>
            </a:r>
          </a:p>
          <a:p>
            <a:pPr algn="ctr" fontAlgn="auto">
              <a:spcAft>
                <a:spcPts val="0"/>
              </a:spcAft>
            </a:pPr>
            <a:r>
              <a:rPr lang="en-US" sz="4400" b="1" dirty="0">
                <a:solidFill>
                  <a:schemeClr val="bg1"/>
                </a:solidFill>
                <a:latin typeface="Century Gothic" charset="0"/>
                <a:ea typeface="Century Gothic" charset="0"/>
                <a:cs typeface="Century Gothic" charset="0"/>
              </a:rPr>
              <a:t>Clergy Tax Webinar</a:t>
            </a:r>
          </a:p>
          <a:p>
            <a:pPr algn="ctr" fontAlgn="auto">
              <a:spcAft>
                <a:spcPts val="0"/>
              </a:spcAft>
            </a:pPr>
            <a:endParaRPr lang="en-US" b="1" dirty="0">
              <a:solidFill>
                <a:schemeClr val="bg1"/>
              </a:solidFill>
              <a:latin typeface="Century Gothic" charset="0"/>
              <a:ea typeface="Century Gothic" charset="0"/>
              <a:cs typeface="Century Gothic" charset="0"/>
            </a:endParaRPr>
          </a:p>
          <a:p>
            <a:pPr algn="ctr" fontAlgn="auto">
              <a:spcAft>
                <a:spcPts val="0"/>
              </a:spcAft>
            </a:pPr>
            <a:r>
              <a:rPr lang="en-US" b="1" dirty="0">
                <a:solidFill>
                  <a:schemeClr val="bg1"/>
                </a:solidFill>
                <a:latin typeface="Century Gothic" charset="0"/>
                <a:ea typeface="Century Gothic" charset="0"/>
                <a:cs typeface="Century Gothic" charset="0"/>
              </a:rPr>
              <a:t>Nate </a:t>
            </a:r>
            <a:r>
              <a:rPr lang="en-US" b="1" dirty="0" err="1">
                <a:solidFill>
                  <a:schemeClr val="bg1"/>
                </a:solidFill>
                <a:latin typeface="Century Gothic" charset="0"/>
                <a:ea typeface="Century Gothic" charset="0"/>
                <a:cs typeface="Century Gothic" charset="0"/>
              </a:rPr>
              <a:t>Berneking</a:t>
            </a:r>
            <a:endParaRPr lang="en-US" b="1" dirty="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3291775144"/>
      </p:ext>
    </p:extLst>
  </p:cSld>
  <p:clrMapOvr>
    <a:overrideClrMapping bg1="lt1" tx1="dk1" bg2="lt2" tx2="dk2" accent1="accent1" accent2="accent2" accent3="accent3" accent4="accent4" accent5="accent5" accent6="accent6" hlink="hlink" folHlink="folHlink"/>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atin typeface="Maiandra GD" panose="020E0502030308020204" pitchFamily="34" charset="0"/>
              </a:rPr>
              <a:t>Tax issues</a:t>
            </a:r>
          </a:p>
        </p:txBody>
      </p:sp>
      <p:sp>
        <p:nvSpPr>
          <p:cNvPr id="3" name="Content Placeholder 2"/>
          <p:cNvSpPr>
            <a:spLocks noGrp="1"/>
          </p:cNvSpPr>
          <p:nvPr>
            <p:ph idx="1"/>
          </p:nvPr>
        </p:nvSpPr>
        <p:spPr/>
        <p:txBody>
          <a:bodyPr>
            <a:normAutofit/>
          </a:bodyPr>
          <a:lstStyle/>
          <a:p>
            <a:r>
              <a:rPr lang="en-US" sz="4000" dirty="0"/>
              <a:t>Effects of recent tax reforms</a:t>
            </a:r>
          </a:p>
          <a:p>
            <a:r>
              <a:rPr lang="en-US" sz="4000" dirty="0"/>
              <a:t>Housing Exclusion</a:t>
            </a:r>
          </a:p>
          <a:p>
            <a:r>
              <a:rPr lang="en-US" sz="4000" dirty="0"/>
              <a:t>Moving Expense</a:t>
            </a:r>
          </a:p>
          <a:p>
            <a:r>
              <a:rPr lang="en-US" sz="4000" dirty="0"/>
              <a:t>Affordable Care Act?</a:t>
            </a:r>
          </a:p>
          <a:p>
            <a:pPr marL="0" indent="0">
              <a:buNone/>
            </a:pPr>
            <a:endParaRPr lang="en-US" sz="4000" dirty="0"/>
          </a:p>
        </p:txBody>
      </p:sp>
    </p:spTree>
    <p:extLst>
      <p:ext uri="{BB962C8B-B14F-4D97-AF65-F5344CB8AC3E}">
        <p14:creationId xmlns:p14="http://schemas.microsoft.com/office/powerpoint/2010/main" val="3959320587"/>
      </p:ext>
    </p:extLst>
  </p:cSld>
  <p:clrMapOvr>
    <a:overrideClrMapping bg1="lt1" tx1="dk1" bg2="lt2" tx2="dk2" accent1="accent1" accent2="accent2" accent3="accent3" accent4="accent4" accent5="accent5" accent6="accent6" hlink="hlink" folHlink="folHlink"/>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atin typeface="Maiandra GD" panose="020E0502030308020204" pitchFamily="34" charset="0"/>
              </a:rPr>
              <a:t>Tax Resources</a:t>
            </a:r>
          </a:p>
        </p:txBody>
      </p:sp>
      <p:sp>
        <p:nvSpPr>
          <p:cNvPr id="3" name="Content Placeholder 2"/>
          <p:cNvSpPr>
            <a:spLocks noGrp="1"/>
          </p:cNvSpPr>
          <p:nvPr>
            <p:ph idx="1"/>
          </p:nvPr>
        </p:nvSpPr>
        <p:spPr/>
        <p:txBody>
          <a:bodyPr>
            <a:normAutofit/>
          </a:bodyPr>
          <a:lstStyle/>
          <a:p>
            <a:r>
              <a:rPr lang="en-US" sz="4400" b="1" u="sng" dirty="0"/>
              <a:t>www.gcfa.org</a:t>
            </a:r>
          </a:p>
          <a:p>
            <a:pPr marL="640080" lvl="2" indent="-457200">
              <a:spcBef>
                <a:spcPts val="0"/>
              </a:spcBef>
              <a:buClr>
                <a:schemeClr val="accent1"/>
              </a:buClr>
              <a:buSzPct val="70000"/>
            </a:pPr>
            <a:r>
              <a:rPr lang="en-US" sz="4000" dirty="0"/>
              <a:t>Departments &amp; Services</a:t>
            </a:r>
          </a:p>
          <a:p>
            <a:pPr marL="640080" lvl="2" indent="-457200">
              <a:spcBef>
                <a:spcPts val="0"/>
              </a:spcBef>
              <a:buClr>
                <a:schemeClr val="accent1"/>
              </a:buClr>
              <a:buSzPct val="70000"/>
            </a:pPr>
            <a:r>
              <a:rPr lang="en-US" sz="4000" dirty="0"/>
              <a:t>Legal services </a:t>
            </a:r>
          </a:p>
          <a:p>
            <a:pPr marL="640080" lvl="2" indent="-457200">
              <a:spcBef>
                <a:spcPts val="0"/>
              </a:spcBef>
              <a:buClr>
                <a:schemeClr val="accent1"/>
              </a:buClr>
              <a:buSzPct val="70000"/>
            </a:pPr>
            <a:r>
              <a:rPr lang="en-US" sz="4000" dirty="0"/>
              <a:t>Tax Packet</a:t>
            </a:r>
          </a:p>
          <a:p>
            <a:pPr marL="182880" lvl="2" indent="0">
              <a:spcBef>
                <a:spcPts val="0"/>
              </a:spcBef>
              <a:buClr>
                <a:schemeClr val="accent1"/>
              </a:buClr>
              <a:buSzPct val="70000"/>
              <a:buNone/>
            </a:pPr>
            <a:endParaRPr lang="en-US" sz="2800" dirty="0"/>
          </a:p>
          <a:p>
            <a:r>
              <a:rPr lang="en-US" sz="4000" b="1" u="sng" dirty="0"/>
              <a:t>www.store.churchlawandtax.com</a:t>
            </a:r>
          </a:p>
          <a:p>
            <a:pPr marL="640080" lvl="2" indent="-457200">
              <a:spcBef>
                <a:spcPts val="0"/>
              </a:spcBef>
              <a:buClr>
                <a:schemeClr val="accent1"/>
              </a:buClr>
              <a:buSzPct val="70000"/>
            </a:pPr>
            <a:r>
              <a:rPr lang="en-US" sz="4400" dirty="0"/>
              <a:t>Church &amp; Clergy Tax Guide </a:t>
            </a:r>
          </a:p>
          <a:p>
            <a:pPr marL="0" indent="0">
              <a:buNone/>
            </a:pPr>
            <a:endParaRPr lang="en-US" sz="3600" dirty="0"/>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458200" cy="1143000"/>
          </a:xfrm>
        </p:spPr>
        <p:txBody>
          <a:bodyPr>
            <a:normAutofit/>
          </a:bodyPr>
          <a:lstStyle/>
          <a:p>
            <a:r>
              <a:rPr lang="en-US" sz="4800" b="1" dirty="0">
                <a:latin typeface="Maiandra GD" panose="020E0502030308020204" pitchFamily="34" charset="0"/>
              </a:rPr>
              <a:t>Clergy Compensation Form</a:t>
            </a:r>
          </a:p>
        </p:txBody>
      </p:sp>
      <p:sp>
        <p:nvSpPr>
          <p:cNvPr id="3" name="Content Placeholder 2"/>
          <p:cNvSpPr>
            <a:spLocks noGrp="1"/>
          </p:cNvSpPr>
          <p:nvPr>
            <p:ph idx="1"/>
          </p:nvPr>
        </p:nvSpPr>
        <p:spPr/>
        <p:txBody>
          <a:bodyPr>
            <a:normAutofit/>
          </a:bodyPr>
          <a:lstStyle/>
          <a:p>
            <a:pPr>
              <a:buNone/>
            </a:pPr>
            <a:r>
              <a:rPr lang="en-US" sz="2400" dirty="0"/>
              <a:t>The Pastoral Support Form is a very important document.  </a:t>
            </a:r>
          </a:p>
          <a:p>
            <a:pPr>
              <a:buNone/>
            </a:pPr>
            <a:r>
              <a:rPr lang="en-US" sz="2400" dirty="0"/>
              <a:t>It is an official agreement between the church and the pastor. </a:t>
            </a:r>
          </a:p>
          <a:p>
            <a:pPr>
              <a:buNone/>
            </a:pPr>
            <a:r>
              <a:rPr lang="en-US" sz="2400" dirty="0"/>
              <a:t> </a:t>
            </a:r>
          </a:p>
          <a:p>
            <a:pPr>
              <a:buNone/>
            </a:pPr>
            <a:r>
              <a:rPr lang="en-US" sz="2400" dirty="0"/>
              <a:t>Information reported on this form is used for several purposes:</a:t>
            </a:r>
          </a:p>
          <a:p>
            <a:r>
              <a:rPr lang="en-US" sz="2400" dirty="0"/>
              <a:t>Setting pastoral compensation for the local church / charge.</a:t>
            </a:r>
          </a:p>
          <a:p>
            <a:r>
              <a:rPr lang="en-US" sz="2400" dirty="0"/>
              <a:t>Reporting compensation to the General Board of Pension</a:t>
            </a:r>
          </a:p>
          <a:p>
            <a:r>
              <a:rPr lang="en-US" sz="2400" dirty="0"/>
              <a:t>Reporting compensation to the Internal Revenue Service</a:t>
            </a:r>
          </a:p>
          <a:p>
            <a:r>
              <a:rPr lang="en-US" sz="2400" dirty="0"/>
              <a:t>Reporting compensation to the Appointive Cabinet</a:t>
            </a:r>
          </a:p>
          <a:p>
            <a:pPr>
              <a:buNone/>
            </a:pPr>
            <a:endParaRPr lang="en-US" dirty="0"/>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atin typeface="Maiandra GD" panose="020E0502030308020204" pitchFamily="34" charset="0"/>
              </a:rPr>
              <a:t>Four Duties of Finance</a:t>
            </a:r>
            <a:endParaRPr lang="en-US" b="1" dirty="0">
              <a:latin typeface="Maiandra GD" panose="020E0502030308020204" pitchFamily="34" charset="0"/>
            </a:endParaRPr>
          </a:p>
        </p:txBody>
      </p:sp>
      <p:sp>
        <p:nvSpPr>
          <p:cNvPr id="3" name="Content Placeholder 2"/>
          <p:cNvSpPr>
            <a:spLocks noGrp="1"/>
          </p:cNvSpPr>
          <p:nvPr>
            <p:ph idx="1"/>
          </p:nvPr>
        </p:nvSpPr>
        <p:spPr>
          <a:xfrm>
            <a:off x="628650" y="1668462"/>
            <a:ext cx="7886700" cy="4351338"/>
          </a:xfrm>
        </p:spPr>
        <p:txBody>
          <a:bodyPr/>
          <a:lstStyle/>
          <a:p>
            <a:pPr>
              <a:lnSpc>
                <a:spcPct val="150000"/>
              </a:lnSpc>
            </a:pPr>
            <a:r>
              <a:rPr lang="en-US" sz="4000" dirty="0">
                <a:latin typeface="Maiandra GD" panose="020E0502030308020204" pitchFamily="34" charset="0"/>
              </a:rPr>
              <a:t>Budgeting and Management </a:t>
            </a:r>
          </a:p>
          <a:p>
            <a:pPr>
              <a:lnSpc>
                <a:spcPct val="150000"/>
              </a:lnSpc>
            </a:pPr>
            <a:r>
              <a:rPr lang="en-US" sz="4000" dirty="0">
                <a:latin typeface="Maiandra GD" panose="020E0502030308020204" pitchFamily="34" charset="0"/>
              </a:rPr>
              <a:t>Stewardship and Income</a:t>
            </a:r>
          </a:p>
          <a:p>
            <a:pPr>
              <a:lnSpc>
                <a:spcPct val="150000"/>
              </a:lnSpc>
            </a:pPr>
            <a:r>
              <a:rPr lang="en-US" sz="4000" dirty="0">
                <a:latin typeface="Maiandra GD" panose="020E0502030308020204" pitchFamily="34" charset="0"/>
              </a:rPr>
              <a:t>Reporting and Communication </a:t>
            </a:r>
          </a:p>
          <a:p>
            <a:pPr>
              <a:lnSpc>
                <a:spcPct val="150000"/>
              </a:lnSpc>
            </a:pPr>
            <a:r>
              <a:rPr lang="en-US" sz="4000" dirty="0">
                <a:latin typeface="Maiandra GD" panose="020E0502030308020204" pitchFamily="34" charset="0"/>
              </a:rPr>
              <a:t>Audit and Internal Controls </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7200"/>
            <a:ext cx="9145388" cy="5647828"/>
          </a:xfrm>
          <a:prstGeom prst="rect">
            <a:avLst/>
          </a:prstGeom>
        </p:spPr>
      </p:pic>
    </p:spTree>
    <p:extLst>
      <p:ext uri="{BB962C8B-B14F-4D97-AF65-F5344CB8AC3E}">
        <p14:creationId xmlns:p14="http://schemas.microsoft.com/office/powerpoint/2010/main" val="299270377"/>
      </p:ext>
    </p:extLst>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58" y="838200"/>
            <a:ext cx="9157158" cy="5257800"/>
          </a:xfrm>
          <a:prstGeom prst="rect">
            <a:avLst/>
          </a:prstGeom>
        </p:spPr>
      </p:pic>
    </p:spTree>
    <p:extLst>
      <p:ext uri="{BB962C8B-B14F-4D97-AF65-F5344CB8AC3E}">
        <p14:creationId xmlns:p14="http://schemas.microsoft.com/office/powerpoint/2010/main" val="1540742889"/>
      </p:ext>
    </p:extLst>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atin typeface="Maiandra GD" panose="020E0502030308020204" pitchFamily="34" charset="0"/>
              </a:rPr>
              <a:t>Figuring Apportionments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dirty="0"/>
              <a:t>Qualified Expenses</a:t>
            </a:r>
          </a:p>
          <a:p>
            <a:pPr marL="514350" indent="-514350">
              <a:buFont typeface="+mj-lt"/>
              <a:buAutoNum type="arabicPeriod"/>
            </a:pPr>
            <a:r>
              <a:rPr lang="en-US" sz="3600" dirty="0"/>
              <a:t>Find Conference Wide Total Expense</a:t>
            </a:r>
          </a:p>
          <a:p>
            <a:pPr marL="514350" indent="-514350">
              <a:buFont typeface="+mj-lt"/>
              <a:buAutoNum type="arabicPeriod"/>
            </a:pPr>
            <a:r>
              <a:rPr lang="en-US" sz="3600" dirty="0"/>
              <a:t>Determine the Decimal</a:t>
            </a:r>
          </a:p>
          <a:p>
            <a:pPr marL="514350" indent="-514350">
              <a:buFont typeface="+mj-lt"/>
              <a:buAutoNum type="arabicPeriod"/>
            </a:pPr>
            <a:r>
              <a:rPr lang="en-US" sz="3600" dirty="0"/>
              <a:t>Multiply by the Budget</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Maiandra GD" panose="020E0502030308020204" pitchFamily="34" charset="0"/>
              </a:rPr>
              <a:t>So, Why did ours change?</a:t>
            </a:r>
          </a:p>
        </p:txBody>
      </p:sp>
      <p:sp>
        <p:nvSpPr>
          <p:cNvPr id="3" name="Content Placeholder 2"/>
          <p:cNvSpPr>
            <a:spLocks noGrp="1"/>
          </p:cNvSpPr>
          <p:nvPr>
            <p:ph idx="1"/>
          </p:nvPr>
        </p:nvSpPr>
        <p:spPr/>
        <p:txBody>
          <a:bodyPr>
            <a:normAutofit/>
          </a:bodyPr>
          <a:lstStyle/>
          <a:p>
            <a:r>
              <a:rPr lang="en-US" sz="3600" dirty="0"/>
              <a:t>Local Church Spending relating to the Conference Total</a:t>
            </a:r>
          </a:p>
          <a:p>
            <a:r>
              <a:rPr lang="en-US" sz="3600" dirty="0"/>
              <a:t>The Conference Budget</a:t>
            </a:r>
          </a:p>
          <a:p>
            <a:r>
              <a:rPr lang="en-US" sz="3600" dirty="0"/>
              <a:t>Closed Churches</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2">
            <a:tint val="85000"/>
            <a:shade val="90000"/>
            <a:satMod val="1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295" y="4648200"/>
            <a:ext cx="8534400" cy="457200"/>
          </a:xfrm>
          <a:noFill/>
        </p:spPr>
        <p:txBody>
          <a:bodyPr>
            <a:noAutofit/>
            <a:scene3d>
              <a:camera prst="orthographicFront"/>
              <a:lightRig rig="soft" dir="t">
                <a:rot lat="0" lon="0" rev="10800000"/>
              </a:lightRig>
            </a:scene3d>
            <a:sp3d>
              <a:bevelT w="27940" h="12700"/>
              <a:contourClr>
                <a:srgbClr val="DDDDDD"/>
              </a:contourClr>
            </a:sp3d>
          </a:bodyPr>
          <a:lstStyle/>
          <a:p>
            <a:pPr algn="l"/>
            <a:r>
              <a:rPr lang="en-US" sz="2400" b="0" dirty="0">
                <a:latin typeface="Maiandra GD" panose="020E0502030308020204" pitchFamily="34" charset="0"/>
              </a:rPr>
              <a:t>	</a:t>
            </a:r>
            <a:r>
              <a:rPr lang="en-US" sz="2400" dirty="0">
                <a:solidFill>
                  <a:srgbClr val="000000"/>
                </a:solidFill>
                <a:effectLst/>
                <a:latin typeface="Maiandra GD" panose="020E0502030308020204" pitchFamily="34" charset="0"/>
              </a:rPr>
              <a:t>Leading congregations </a:t>
            </a:r>
            <a:br>
              <a:rPr lang="en-US" sz="2400" dirty="0">
                <a:solidFill>
                  <a:srgbClr val="000000"/>
                </a:solidFill>
                <a:effectLst/>
                <a:latin typeface="Maiandra GD" panose="020E0502030308020204" pitchFamily="34" charset="0"/>
              </a:rPr>
            </a:br>
            <a:r>
              <a:rPr lang="en-US" sz="2400" dirty="0">
                <a:solidFill>
                  <a:srgbClr val="000000"/>
                </a:solidFill>
                <a:effectLst/>
                <a:latin typeface="Maiandra GD" panose="020E0502030308020204" pitchFamily="34" charset="0"/>
              </a:rPr>
              <a:t>		to lead people 	</a:t>
            </a:r>
            <a:br>
              <a:rPr lang="en-US" sz="2400" dirty="0">
                <a:solidFill>
                  <a:srgbClr val="000000"/>
                </a:solidFill>
                <a:effectLst/>
                <a:latin typeface="Maiandra GD" panose="020E0502030308020204" pitchFamily="34" charset="0"/>
              </a:rPr>
            </a:br>
            <a:r>
              <a:rPr lang="en-US" sz="2400" dirty="0">
                <a:solidFill>
                  <a:srgbClr val="000000"/>
                </a:solidFill>
                <a:effectLst/>
                <a:latin typeface="Maiandra GD" panose="020E0502030308020204" pitchFamily="34" charset="0"/>
              </a:rPr>
              <a:t>			to actively follow Jesus Christ.</a:t>
            </a:r>
          </a:p>
        </p:txBody>
      </p:sp>
      <p:sp>
        <p:nvSpPr>
          <p:cNvPr id="4" name="Text Placeholder 3"/>
          <p:cNvSpPr>
            <a:spLocks noGrp="1"/>
          </p:cNvSpPr>
          <p:nvPr>
            <p:ph type="body" sz="half" idx="2"/>
          </p:nvPr>
        </p:nvSpPr>
        <p:spPr>
          <a:xfrm>
            <a:off x="304800" y="5433609"/>
            <a:ext cx="8145843" cy="1195791"/>
          </a:xfrm>
        </p:spPr>
        <p:txBody>
          <a:bodyPr>
            <a:noAutofit/>
          </a:bodyPr>
          <a:lstStyle/>
          <a:p>
            <a:pPr algn="l"/>
            <a:r>
              <a:rPr lang="en-US" sz="3600" b="1" dirty="0">
                <a:solidFill>
                  <a:srgbClr val="000000"/>
                </a:solidFill>
                <a:latin typeface="Maiandra GD" panose="020E0502030308020204" pitchFamily="34" charset="0"/>
              </a:rPr>
              <a:t>Rev. Kendall Waller</a:t>
            </a:r>
          </a:p>
          <a:p>
            <a:pPr algn="l"/>
            <a:r>
              <a:rPr lang="en-US" sz="3600" b="1" dirty="0">
                <a:solidFill>
                  <a:srgbClr val="000000"/>
                </a:solidFill>
                <a:latin typeface="Maiandra GD" panose="020E0502030308020204" pitchFamily="34" charset="0"/>
              </a:rPr>
              <a:t>Director of Administrative Ministries</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999" y="152400"/>
            <a:ext cx="8258993" cy="3429000"/>
          </a:xfrm>
          <a:prstGeom prst="rect">
            <a:avLst/>
          </a:prstGeom>
        </p:spPr>
      </p:pic>
    </p:spTree>
    <p:extLst>
      <p:ext uri="{BB962C8B-B14F-4D97-AF65-F5344CB8AC3E}">
        <p14:creationId xmlns:p14="http://schemas.microsoft.com/office/powerpoint/2010/main" val="40542799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atin typeface="Maiandra GD" panose="020E0502030308020204" pitchFamily="34" charset="0"/>
              </a:rPr>
              <a:t>Budgeting</a:t>
            </a:r>
          </a:p>
        </p:txBody>
      </p:sp>
      <p:sp>
        <p:nvSpPr>
          <p:cNvPr id="3" name="Content Placeholder 2"/>
          <p:cNvSpPr>
            <a:spLocks noGrp="1"/>
          </p:cNvSpPr>
          <p:nvPr>
            <p:ph idx="1"/>
          </p:nvPr>
        </p:nvSpPr>
        <p:spPr/>
        <p:txBody>
          <a:bodyPr>
            <a:noAutofit/>
          </a:bodyPr>
          <a:lstStyle/>
          <a:p>
            <a:pPr marL="0" indent="0">
              <a:buNone/>
            </a:pPr>
            <a:r>
              <a:rPr lang="en-US" sz="2800" dirty="0"/>
              <a:t>All financial askings to be included in the annual budget of the local church shall be submitted to the committee on finance. The committee on finance shall compile annually a complete budget for the local church and submit it to the church council for review and adoption. The committee on finance shall be charged with responsibility for developing and implementing plans that will raise sufficient income to meet the budget adopted by the church council. It shall administer the funds received according to instructions from the church council.</a:t>
            </a:r>
          </a:p>
          <a:p>
            <a:pPr marL="0" indent="0">
              <a:buNone/>
            </a:pPr>
            <a:endParaRPr lang="en-US" sz="240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90600"/>
            <a:ext cx="7848600" cy="4876799"/>
          </a:xfrm>
        </p:spPr>
        <p:txBody>
          <a:bodyPr>
            <a:normAutofit fontScale="92500" lnSpcReduction="20000"/>
          </a:bodyPr>
          <a:lstStyle/>
          <a:p>
            <a:pPr marL="0" indent="0">
              <a:lnSpc>
                <a:spcPct val="200000"/>
              </a:lnSpc>
              <a:buNone/>
            </a:pPr>
            <a:r>
              <a:rPr lang="en-US" sz="4300" b="1" dirty="0">
                <a:latin typeface="Maiandra GD" panose="020E0502030308020204" pitchFamily="34" charset="0"/>
              </a:rPr>
              <a:t>What is God calling us to do?</a:t>
            </a:r>
          </a:p>
          <a:p>
            <a:pPr marL="0" indent="0">
              <a:lnSpc>
                <a:spcPct val="200000"/>
              </a:lnSpc>
              <a:buNone/>
            </a:pPr>
            <a:r>
              <a:rPr lang="en-US" sz="4300" b="1" dirty="0">
                <a:latin typeface="Maiandra GD" panose="020E0502030308020204" pitchFamily="34" charset="0"/>
              </a:rPr>
              <a:t>Who will do it?</a:t>
            </a:r>
          </a:p>
          <a:p>
            <a:pPr marL="0" indent="0">
              <a:lnSpc>
                <a:spcPct val="200000"/>
              </a:lnSpc>
              <a:buNone/>
            </a:pPr>
            <a:r>
              <a:rPr lang="en-US" sz="4300" b="1" dirty="0">
                <a:latin typeface="Maiandra GD" panose="020E0502030308020204" pitchFamily="34" charset="0"/>
              </a:rPr>
              <a:t>What will it cost?</a:t>
            </a:r>
            <a:endParaRPr lang="en-US" sz="4300" dirty="0">
              <a:latin typeface="Maiandra GD" panose="020E0502030308020204" pitchFamily="34" charset="0"/>
            </a:endParaRPr>
          </a:p>
          <a:p>
            <a:pPr marL="0" indent="0">
              <a:lnSpc>
                <a:spcPct val="120000"/>
              </a:lnSpc>
              <a:buFont typeface="Wingdings 2" pitchFamily="18" charset="2"/>
              <a:buNone/>
              <a:defRPr/>
            </a:pPr>
            <a:endParaRPr lang="en-US" sz="3200" dirty="0"/>
          </a:p>
          <a:p>
            <a:pPr marL="0" indent="0">
              <a:lnSpc>
                <a:spcPct val="120000"/>
              </a:lnSpc>
              <a:buFont typeface="Wingdings 2" pitchFamily="18" charset="2"/>
              <a:buNone/>
              <a:defRPr/>
            </a:pPr>
            <a:r>
              <a:rPr lang="en-US" sz="3200" dirty="0"/>
              <a:t> </a:t>
            </a:r>
            <a:endParaRPr lang="en-US" dirty="0"/>
          </a:p>
        </p:txBody>
      </p:sp>
    </p:spTree>
    <p:extLst>
      <p:ext uri="{BB962C8B-B14F-4D97-AF65-F5344CB8AC3E}">
        <p14:creationId xmlns:p14="http://schemas.microsoft.com/office/powerpoint/2010/main" val="3777779052"/>
      </p:ext>
    </p:extLst>
  </p:cSld>
  <p:clrMapOvr>
    <a:overrideClrMapping bg1="lt1" tx1="dk1" bg2="lt2" tx2="dk2" accent1="accent1" accent2="accent2" accent3="accent3" accent4="accent4" accent5="accent5" accent6="accent6" hlink="hlink" folHlink="folHlink"/>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9.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0.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4461</TotalTime>
  <Words>3230</Words>
  <Application>Microsoft Office PowerPoint</Application>
  <PresentationFormat>On-screen Show (4:3)</PresentationFormat>
  <Paragraphs>638</Paragraphs>
  <Slides>74</Slides>
  <Notes>2</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74</vt:i4>
      </vt:variant>
    </vt:vector>
  </HeadingPairs>
  <TitlesOfParts>
    <vt:vector size="85" baseType="lpstr">
      <vt:lpstr>Arial</vt:lpstr>
      <vt:lpstr>Calibri</vt:lpstr>
      <vt:lpstr>Calibri Light</vt:lpstr>
      <vt:lpstr>Century Gothic</vt:lpstr>
      <vt:lpstr>Lucida Fax</vt:lpstr>
      <vt:lpstr>Maiandra GD</vt:lpstr>
      <vt:lpstr>Wingdings 2</vt:lpstr>
      <vt:lpstr>Office Theme</vt:lpstr>
      <vt:lpstr>1_Office Theme</vt:lpstr>
      <vt:lpstr>2_Office Theme</vt:lpstr>
      <vt:lpstr>Worksheet</vt:lpstr>
      <vt:lpstr> Leading congregations    to lead people      to actively follow Jesus Christ.</vt:lpstr>
      <vt:lpstr>Devotion: Acts 2:42-47</vt:lpstr>
      <vt:lpstr>Devotion: Acts 2:42-47</vt:lpstr>
      <vt:lpstr>PowerPoint Presentation</vt:lpstr>
      <vt:lpstr>Finance Committee</vt:lpstr>
      <vt:lpstr>Who is on Finance?</vt:lpstr>
      <vt:lpstr>Four Duties of Finance</vt:lpstr>
      <vt:lpstr>Budgeting</vt:lpstr>
      <vt:lpstr>PowerPoint Presentation</vt:lpstr>
      <vt:lpstr>PowerPoint Presentation</vt:lpstr>
      <vt:lpstr>Stewardship</vt:lpstr>
      <vt:lpstr>Keys to Effective Stewardship</vt:lpstr>
      <vt:lpstr>Reporting and Communication</vt:lpstr>
      <vt:lpstr>PowerPoint Presentation</vt:lpstr>
      <vt:lpstr>PowerPoint Presentation</vt:lpstr>
      <vt:lpstr>Budgeting</vt:lpstr>
      <vt:lpstr>PowerPoint Presentation</vt:lpstr>
      <vt:lpstr>PowerPoint Presentation</vt:lpstr>
      <vt:lpstr>PowerPoint Presentation</vt:lpstr>
      <vt:lpstr>Reporting and Communication</vt:lpstr>
      <vt:lpstr>Reporting and Communication</vt:lpstr>
      <vt:lpstr>Record Retention</vt:lpstr>
      <vt:lpstr>Record Retention</vt:lpstr>
      <vt:lpstr>Audits and Internal Controls</vt:lpstr>
      <vt:lpstr>Internal Controls Minimums</vt:lpstr>
      <vt:lpstr>Internal Controls Resources</vt:lpstr>
      <vt:lpstr>Counting and Separating Duties</vt:lpstr>
      <vt:lpstr>Audits</vt:lpstr>
      <vt:lpstr>Audits</vt:lpstr>
      <vt:lpstr>The Local Church Audit Guide</vt:lpstr>
      <vt:lpstr>Audit Form</vt:lpstr>
      <vt:lpstr>Additional Considerations</vt:lpstr>
      <vt:lpstr>PowerPoint Presentation</vt:lpstr>
      <vt:lpstr>ANSWERS TO 3 KEY QUESTIONS</vt:lpstr>
      <vt:lpstr>CLERGY PAY WHAT?</vt:lpstr>
      <vt:lpstr>INCOME TAX</vt:lpstr>
      <vt:lpstr>SOCIAL SECURITY AND MEDICARE TAXES</vt:lpstr>
      <vt:lpstr>PAYROLL TAX</vt:lpstr>
      <vt:lpstr>PAYROLL TAX</vt:lpstr>
      <vt:lpstr>BUT</vt:lpstr>
      <vt:lpstr>AS CLERGY WE PAY WHICH ONE?</vt:lpstr>
      <vt:lpstr>CLERGY WORK FOR WHO?</vt:lpstr>
      <vt:lpstr>Conference, bishop,  local church or conference board of  pensions? </vt:lpstr>
      <vt:lpstr>THE LOCAL CHURCH</vt:lpstr>
      <vt:lpstr>EMPLOYMENT STATUS?</vt:lpstr>
      <vt:lpstr>REMEMBER</vt:lpstr>
      <vt:lpstr>PowerPoint Presentation</vt:lpstr>
      <vt:lpstr>BUT, REMEMBER, CLERGY ARE  SPECIAL …</vt:lpstr>
      <vt:lpstr>Congress made clergy  self-employed for  purposes of SECA.</vt:lpstr>
      <vt:lpstr>SECA</vt:lpstr>
      <vt:lpstr>SO WHAT?</vt:lpstr>
      <vt:lpstr>CLERGY GET A W-2</vt:lpstr>
      <vt:lpstr>CLERGY THUS …</vt:lpstr>
      <vt:lpstr>CHURCHES SHOULD NOT …</vt:lpstr>
      <vt:lpstr>CHURCHES SHOULD …</vt:lpstr>
      <vt:lpstr>INCOME TAX BASICS</vt:lpstr>
      <vt:lpstr>HOUSING</vt:lpstr>
      <vt:lpstr>HOUSING</vt:lpstr>
      <vt:lpstr>WHAT IS HOUSING?</vt:lpstr>
      <vt:lpstr>THIS IS ACTUALLY A BENEFIT </vt:lpstr>
      <vt:lpstr>WHAT’S THE RULE?</vt:lpstr>
      <vt:lpstr>ACCOUNTABLE REIMBURSEMENT </vt:lpstr>
      <vt:lpstr>MILEAGE</vt:lpstr>
      <vt:lpstr>A Word about Tax Reform</vt:lpstr>
      <vt:lpstr>Detrimental Changes for UMC Clergy</vt:lpstr>
      <vt:lpstr> https://www.moumethodist.org/resourcedetail/clergy-tax-webinar-12412487</vt:lpstr>
      <vt:lpstr>Tax issues</vt:lpstr>
      <vt:lpstr>Tax Resources</vt:lpstr>
      <vt:lpstr>Clergy Compensation Form</vt:lpstr>
      <vt:lpstr>PowerPoint Presentation</vt:lpstr>
      <vt:lpstr>PowerPoint Presentation</vt:lpstr>
      <vt:lpstr>Figuring Apportionments</vt:lpstr>
      <vt:lpstr>So, Why did ours change?</vt:lpstr>
      <vt:lpstr> Leading congregations    to lead people      to actively follow Jesus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Congregational Excellence</dc:title>
  <dc:creator>Tammy Calcote</dc:creator>
  <cp:lastModifiedBy>Nan Pyle</cp:lastModifiedBy>
  <cp:revision>367</cp:revision>
  <dcterms:created xsi:type="dcterms:W3CDTF">2008-05-30T14:50:48Z</dcterms:created>
  <dcterms:modified xsi:type="dcterms:W3CDTF">2023-12-21T19:30:19Z</dcterms:modified>
</cp:coreProperties>
</file>